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82" r:id="rId2"/>
    <p:sldId id="257" r:id="rId3"/>
    <p:sldId id="258" r:id="rId4"/>
    <p:sldId id="295" r:id="rId5"/>
    <p:sldId id="296" r:id="rId6"/>
    <p:sldId id="287" r:id="rId7"/>
    <p:sldId id="288" r:id="rId8"/>
    <p:sldId id="289" r:id="rId9"/>
    <p:sldId id="292" r:id="rId10"/>
    <p:sldId id="293" r:id="rId11"/>
    <p:sldId id="263" r:id="rId12"/>
    <p:sldId id="297" r:id="rId13"/>
    <p:sldId id="299" r:id="rId14"/>
    <p:sldId id="300" r:id="rId15"/>
    <p:sldId id="302" r:id="rId16"/>
    <p:sldId id="30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02" y="-9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sz="1600" noProof="0" dirty="0" smtClean="0"/>
              <a:t>Uso de </a:t>
            </a:r>
            <a:r>
              <a:rPr lang="es-MX" sz="1600" b="1" i="0" u="none" strike="noStrike" kern="1200" baseline="0" dirty="0" smtClean="0">
                <a:solidFill>
                  <a:prstClr val="black"/>
                </a:solidFill>
                <a:latin typeface="+mn-lt"/>
                <a:ea typeface="+mn-ea"/>
                <a:cs typeface="+mn-cs"/>
              </a:rPr>
              <a:t>Tecnología</a:t>
            </a:r>
            <a:r>
              <a:rPr lang="es-MX" sz="1600" b="1" i="0" u="none" strike="noStrike" kern="1200" baseline="0" noProof="0" dirty="0" smtClean="0">
                <a:solidFill>
                  <a:prstClr val="black"/>
                </a:solidFill>
                <a:latin typeface="+mn-lt"/>
                <a:ea typeface="+mn-ea"/>
                <a:cs typeface="+mn-cs"/>
              </a:rPr>
              <a:t> </a:t>
            </a:r>
            <a:r>
              <a:rPr lang="es-MX" sz="1600" noProof="0" dirty="0" smtClean="0"/>
              <a:t>de</a:t>
            </a:r>
            <a:r>
              <a:rPr lang="es-MX" sz="1600" baseline="0" noProof="0" dirty="0" smtClean="0"/>
              <a:t> Promotores</a:t>
            </a:r>
            <a:r>
              <a:rPr lang="es-MX" sz="1600" noProof="0" dirty="0" smtClean="0"/>
              <a:t>,</a:t>
            </a:r>
            <a:r>
              <a:rPr lang="es-MX" sz="1600" baseline="0" noProof="0" dirty="0" smtClean="0"/>
              <a:t> N=45</a:t>
            </a:r>
            <a:endParaRPr lang="es-MX" sz="1600" noProof="0" dirty="0"/>
          </a:p>
        </c:rich>
      </c:tx>
      <c:layout>
        <c:manualLayout>
          <c:xMode val="edge"/>
          <c:yMode val="edge"/>
          <c:x val="0.2296669709631213"/>
          <c:y val="0"/>
        </c:manualLayout>
      </c:layout>
      <c:overlay val="1"/>
    </c:title>
    <c:autoTitleDeleted val="0"/>
    <c:plotArea>
      <c:layout>
        <c:manualLayout>
          <c:layoutTarget val="inner"/>
          <c:xMode val="edge"/>
          <c:yMode val="edge"/>
          <c:x val="8.7994064706639757E-2"/>
          <c:y val="5.6772966347752564E-2"/>
          <c:w val="0.90365433255503413"/>
          <c:h val="0.7629459784685797"/>
        </c:manualLayout>
      </c:layout>
      <c:barChart>
        <c:barDir val="col"/>
        <c:grouping val="clustered"/>
        <c:varyColors val="0"/>
        <c:ser>
          <c:idx val="0"/>
          <c:order val="0"/>
          <c:tx>
            <c:strRef>
              <c:f>Sheet1!$B$1</c:f>
              <c:strCache>
                <c:ptCount val="1"/>
                <c:pt idx="0">
                  <c:v>Column1</c:v>
                </c:pt>
              </c:strCache>
            </c:strRef>
          </c:tx>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Sheet1!$A$2:$A$6</c:f>
              <c:strCache>
                <c:ptCount val="5"/>
                <c:pt idx="0">
                  <c:v>Email</c:v>
                </c:pt>
                <c:pt idx="1">
                  <c:v>Celular</c:v>
                </c:pt>
                <c:pt idx="2">
                  <c:v>Telefono en Casa</c:v>
                </c:pt>
                <c:pt idx="3">
                  <c:v>Mesajes Text</c:v>
                </c:pt>
                <c:pt idx="4">
                  <c:v>Facebook</c:v>
                </c:pt>
              </c:strCache>
            </c:strRef>
          </c:cat>
          <c:val>
            <c:numRef>
              <c:f>Sheet1!$B$2:$B$6</c:f>
              <c:numCache>
                <c:formatCode>0%</c:formatCode>
                <c:ptCount val="5"/>
                <c:pt idx="0">
                  <c:v>1</c:v>
                </c:pt>
                <c:pt idx="1">
                  <c:v>0.78</c:v>
                </c:pt>
                <c:pt idx="2">
                  <c:v>0.36</c:v>
                </c:pt>
                <c:pt idx="3">
                  <c:v>0.73</c:v>
                </c:pt>
                <c:pt idx="4">
                  <c:v>0.67</c:v>
                </c:pt>
              </c:numCache>
            </c:numRef>
          </c:val>
        </c:ser>
        <c:dLbls>
          <c:dLblPos val="outEnd"/>
          <c:showLegendKey val="0"/>
          <c:showVal val="1"/>
          <c:showCatName val="0"/>
          <c:showSerName val="0"/>
          <c:showPercent val="0"/>
          <c:showBubbleSize val="0"/>
        </c:dLbls>
        <c:gapWidth val="150"/>
        <c:axId val="30756864"/>
        <c:axId val="30758400"/>
      </c:barChart>
      <c:catAx>
        <c:axId val="30756864"/>
        <c:scaling>
          <c:orientation val="minMax"/>
        </c:scaling>
        <c:delete val="0"/>
        <c:axPos val="b"/>
        <c:majorTickMark val="out"/>
        <c:minorTickMark val="none"/>
        <c:tickLblPos val="nextTo"/>
        <c:crossAx val="30758400"/>
        <c:crosses val="autoZero"/>
        <c:auto val="1"/>
        <c:lblAlgn val="ctr"/>
        <c:lblOffset val="100"/>
        <c:noMultiLvlLbl val="0"/>
      </c:catAx>
      <c:valAx>
        <c:axId val="30758400"/>
        <c:scaling>
          <c:orientation val="minMax"/>
          <c:max val="1"/>
        </c:scaling>
        <c:delete val="0"/>
        <c:axPos val="l"/>
        <c:majorGridlines/>
        <c:numFmt formatCode="0%" sourceLinked="1"/>
        <c:majorTickMark val="out"/>
        <c:minorTickMark val="none"/>
        <c:tickLblPos val="nextTo"/>
        <c:txPr>
          <a:bodyPr/>
          <a:lstStyle/>
          <a:p>
            <a:pPr>
              <a:defRPr sz="1200"/>
            </a:pPr>
            <a:endParaRPr lang="en-US"/>
          </a:p>
        </c:txPr>
        <c:crossAx val="30756864"/>
        <c:crosses val="autoZero"/>
        <c:crossBetween val="between"/>
        <c:majorUnit val="0.2"/>
      </c:valAx>
      <c:spPr>
        <a:noFill/>
        <a:ln w="25400">
          <a:noFill/>
        </a:ln>
        <a:scene3d>
          <a:camera prst="orthographicFront"/>
          <a:lightRig rig="threePt" dir="t"/>
        </a:scene3d>
        <a:sp3d>
          <a:bevelT/>
        </a:sp3d>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Por lo menos una ves al dia</c:v>
                </c:pt>
              </c:strCache>
            </c:strRef>
          </c:tx>
          <c:invertIfNegative val="0"/>
          <c:dLbls>
            <c:txPr>
              <a:bodyPr/>
              <a:lstStyle/>
              <a:p>
                <a:pPr>
                  <a:defRPr sz="1200"/>
                </a:pPr>
                <a:endParaRPr lang="en-US"/>
              </a:p>
            </c:txPr>
            <c:dLblPos val="ctr"/>
            <c:showLegendKey val="0"/>
            <c:showVal val="1"/>
            <c:showCatName val="0"/>
            <c:showSerName val="0"/>
            <c:showPercent val="0"/>
            <c:showBubbleSize val="0"/>
            <c:showLeaderLines val="0"/>
          </c:dLbls>
          <c:cat>
            <c:strRef>
              <c:f>Sheet1!$A$2:$A$3</c:f>
              <c:strCache>
                <c:ptCount val="2"/>
                <c:pt idx="0">
                  <c:v>Frequencia del Uso de Email (n=45)</c:v>
                </c:pt>
                <c:pt idx="1">
                  <c:v>Frequencia del Uso de Facebook (n=30)</c:v>
                </c:pt>
              </c:strCache>
            </c:strRef>
          </c:cat>
          <c:val>
            <c:numRef>
              <c:f>Sheet1!$B$2:$B$3</c:f>
              <c:numCache>
                <c:formatCode>0%</c:formatCode>
                <c:ptCount val="2"/>
                <c:pt idx="0">
                  <c:v>0.67</c:v>
                </c:pt>
                <c:pt idx="1">
                  <c:v>0.6</c:v>
                </c:pt>
              </c:numCache>
            </c:numRef>
          </c:val>
        </c:ser>
        <c:ser>
          <c:idx val="1"/>
          <c:order val="1"/>
          <c:tx>
            <c:strRef>
              <c:f>Sheet1!$C$1</c:f>
              <c:strCache>
                <c:ptCount val="1"/>
                <c:pt idx="0">
                  <c:v>Por lo menos una vez por semana</c:v>
                </c:pt>
              </c:strCache>
            </c:strRef>
          </c:tx>
          <c:invertIfNegative val="0"/>
          <c:dLbls>
            <c:txPr>
              <a:bodyPr/>
              <a:lstStyle/>
              <a:p>
                <a:pPr>
                  <a:defRPr sz="1200"/>
                </a:pPr>
                <a:endParaRPr lang="en-US"/>
              </a:p>
            </c:txPr>
            <c:dLblPos val="ctr"/>
            <c:showLegendKey val="0"/>
            <c:showVal val="1"/>
            <c:showCatName val="0"/>
            <c:showSerName val="0"/>
            <c:showPercent val="0"/>
            <c:showBubbleSize val="0"/>
            <c:showLeaderLines val="0"/>
          </c:dLbls>
          <c:cat>
            <c:strRef>
              <c:f>Sheet1!$A$2:$A$3</c:f>
              <c:strCache>
                <c:ptCount val="2"/>
                <c:pt idx="0">
                  <c:v>Frequencia del Uso de Email (n=45)</c:v>
                </c:pt>
                <c:pt idx="1">
                  <c:v>Frequencia del Uso de Facebook (n=30)</c:v>
                </c:pt>
              </c:strCache>
            </c:strRef>
          </c:cat>
          <c:val>
            <c:numRef>
              <c:f>Sheet1!$C$2:$C$3</c:f>
              <c:numCache>
                <c:formatCode>0%</c:formatCode>
                <c:ptCount val="2"/>
                <c:pt idx="0">
                  <c:v>0.24</c:v>
                </c:pt>
                <c:pt idx="1">
                  <c:v>0.4</c:v>
                </c:pt>
              </c:numCache>
            </c:numRef>
          </c:val>
        </c:ser>
        <c:ser>
          <c:idx val="2"/>
          <c:order val="2"/>
          <c:tx>
            <c:strRef>
              <c:f>Sheet1!$D$1</c:f>
              <c:strCache>
                <c:ptCount val="1"/>
                <c:pt idx="0">
                  <c:v>Menos de una vez por semana</c:v>
                </c:pt>
              </c:strCache>
            </c:strRef>
          </c:tx>
          <c:invertIfNegative val="0"/>
          <c:dLbls>
            <c:txPr>
              <a:bodyPr/>
              <a:lstStyle/>
              <a:p>
                <a:pPr>
                  <a:defRPr sz="1200"/>
                </a:pPr>
                <a:endParaRPr lang="en-US"/>
              </a:p>
            </c:txPr>
            <c:dLblPos val="ctr"/>
            <c:showLegendKey val="0"/>
            <c:showVal val="1"/>
            <c:showCatName val="0"/>
            <c:showSerName val="0"/>
            <c:showPercent val="0"/>
            <c:showBubbleSize val="0"/>
            <c:showLeaderLines val="0"/>
          </c:dLbls>
          <c:cat>
            <c:strRef>
              <c:f>Sheet1!$A$2:$A$3</c:f>
              <c:strCache>
                <c:ptCount val="2"/>
                <c:pt idx="0">
                  <c:v>Frequencia del Uso de Email (n=45)</c:v>
                </c:pt>
                <c:pt idx="1">
                  <c:v>Frequencia del Uso de Facebook (n=30)</c:v>
                </c:pt>
              </c:strCache>
            </c:strRef>
          </c:cat>
          <c:val>
            <c:numRef>
              <c:f>Sheet1!$D$2:$D$3</c:f>
              <c:numCache>
                <c:formatCode>0%</c:formatCode>
                <c:ptCount val="2"/>
                <c:pt idx="0">
                  <c:v>0.09</c:v>
                </c:pt>
                <c:pt idx="1">
                  <c:v>0</c:v>
                </c:pt>
              </c:numCache>
            </c:numRef>
          </c:val>
        </c:ser>
        <c:dLbls>
          <c:dLblPos val="ctr"/>
          <c:showLegendKey val="0"/>
          <c:showVal val="1"/>
          <c:showCatName val="0"/>
          <c:showSerName val="0"/>
          <c:showPercent val="0"/>
          <c:showBubbleSize val="0"/>
        </c:dLbls>
        <c:gapWidth val="150"/>
        <c:overlap val="100"/>
        <c:axId val="33867264"/>
        <c:axId val="33868800"/>
      </c:barChart>
      <c:catAx>
        <c:axId val="33867264"/>
        <c:scaling>
          <c:orientation val="minMax"/>
        </c:scaling>
        <c:delete val="0"/>
        <c:axPos val="b"/>
        <c:majorTickMark val="out"/>
        <c:minorTickMark val="none"/>
        <c:tickLblPos val="nextTo"/>
        <c:txPr>
          <a:bodyPr/>
          <a:lstStyle/>
          <a:p>
            <a:pPr>
              <a:defRPr sz="1500"/>
            </a:pPr>
            <a:endParaRPr lang="en-US"/>
          </a:p>
        </c:txPr>
        <c:crossAx val="33868800"/>
        <c:crosses val="autoZero"/>
        <c:auto val="1"/>
        <c:lblAlgn val="ctr"/>
        <c:lblOffset val="100"/>
        <c:noMultiLvlLbl val="0"/>
      </c:catAx>
      <c:valAx>
        <c:axId val="33868800"/>
        <c:scaling>
          <c:orientation val="minMax"/>
          <c:max val="1"/>
        </c:scaling>
        <c:delete val="0"/>
        <c:axPos val="l"/>
        <c:majorGridlines/>
        <c:numFmt formatCode="0%" sourceLinked="1"/>
        <c:majorTickMark val="out"/>
        <c:minorTickMark val="none"/>
        <c:tickLblPos val="nextTo"/>
        <c:txPr>
          <a:bodyPr/>
          <a:lstStyle/>
          <a:p>
            <a:pPr>
              <a:defRPr sz="1200"/>
            </a:pPr>
            <a:endParaRPr lang="en-US"/>
          </a:p>
        </c:txPr>
        <c:crossAx val="33867264"/>
        <c:crosses val="autoZero"/>
        <c:crossBetween val="between"/>
        <c:majorUnit val="0.2"/>
      </c:valAx>
    </c:plotArea>
    <c:legend>
      <c:legendPos val="r"/>
      <c:layout>
        <c:manualLayout>
          <c:xMode val="edge"/>
          <c:yMode val="edge"/>
          <c:x val="0.67420919802323753"/>
          <c:y val="0.48231039008055027"/>
          <c:w val="0.31058456833094705"/>
          <c:h val="0.32720359308534708"/>
        </c:manualLayout>
      </c:layout>
      <c:overlay val="0"/>
      <c:spPr>
        <a:noFill/>
      </c:spPr>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0.22941</cdr:x>
      <cdr:y>0.10127</cdr:y>
    </cdr:from>
    <cdr:to>
      <cdr:x>0.88083</cdr:x>
      <cdr:y>0.36459</cdr:y>
    </cdr:to>
    <cdr:sp macro="" textlink="">
      <cdr:nvSpPr>
        <cdr:cNvPr id="9" name="TextBox 8"/>
        <cdr:cNvSpPr txBox="1"/>
      </cdr:nvSpPr>
      <cdr:spPr>
        <a:xfrm xmlns:a="http://schemas.openxmlformats.org/drawingml/2006/main">
          <a:off x="1744266" y="381000"/>
          <a:ext cx="49530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6FE547-8C39-4F1D-9B04-CB2291C280CF}" type="datetimeFigureOut">
              <a:rPr lang="en-US" smtClean="0"/>
              <a:t>11/17/2015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C651B1-C78D-43C0-978C-E73C3064AF66}" type="slidenum">
              <a:rPr lang="en-US" smtClean="0"/>
              <a:t>‹#›</a:t>
            </a:fld>
            <a:endParaRPr lang="en-US"/>
          </a:p>
        </p:txBody>
      </p:sp>
    </p:spTree>
    <p:extLst>
      <p:ext uri="{BB962C8B-B14F-4D97-AF65-F5344CB8AC3E}">
        <p14:creationId xmlns:p14="http://schemas.microsoft.com/office/powerpoint/2010/main" val="192534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Retention - </a:t>
            </a:r>
            <a:r>
              <a:rPr lang="en-US" sz="1200" dirty="0" smtClean="0"/>
              <a:t>(without financial incentives for participation).</a:t>
            </a:r>
          </a:p>
          <a:p>
            <a:endParaRPr lang="en-US" dirty="0" smtClean="0"/>
          </a:p>
          <a:p>
            <a:r>
              <a:rPr lang="en-US" dirty="0" smtClean="0"/>
              <a:t>Changes in</a:t>
            </a:r>
            <a:r>
              <a:rPr lang="en-US" baseline="0" dirty="0" smtClean="0"/>
              <a:t> the proportion of participants who have implemented lifestyle changes in their household to decrease their risk for cardiovascular disease.</a:t>
            </a:r>
            <a:endParaRPr lang="en-US" dirty="0"/>
          </a:p>
        </p:txBody>
      </p:sp>
      <p:sp>
        <p:nvSpPr>
          <p:cNvPr id="4" name="Slide Number Placeholder 3"/>
          <p:cNvSpPr>
            <a:spLocks noGrp="1"/>
          </p:cNvSpPr>
          <p:nvPr>
            <p:ph type="sldNum" sz="quarter" idx="10"/>
          </p:nvPr>
        </p:nvSpPr>
        <p:spPr/>
        <p:txBody>
          <a:bodyPr/>
          <a:lstStyle/>
          <a:p>
            <a:fld id="{6BC651B1-C78D-43C0-978C-E73C3064AF66}" type="slidenum">
              <a:rPr lang="en-US" smtClean="0"/>
              <a:t>4</a:t>
            </a:fld>
            <a:endParaRPr lang="en-US"/>
          </a:p>
        </p:txBody>
      </p:sp>
    </p:spTree>
    <p:extLst>
      <p:ext uri="{BB962C8B-B14F-4D97-AF65-F5344CB8AC3E}">
        <p14:creationId xmlns:p14="http://schemas.microsoft.com/office/powerpoint/2010/main" val="346230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home phone</a:t>
            </a:r>
          </a:p>
          <a:p>
            <a:endParaRPr lang="en-US" dirty="0"/>
          </a:p>
        </p:txBody>
      </p:sp>
      <p:sp>
        <p:nvSpPr>
          <p:cNvPr id="4" name="Slide Number Placeholder 3"/>
          <p:cNvSpPr>
            <a:spLocks noGrp="1"/>
          </p:cNvSpPr>
          <p:nvPr>
            <p:ph type="sldNum" sz="quarter" idx="10"/>
          </p:nvPr>
        </p:nvSpPr>
        <p:spPr/>
        <p:txBody>
          <a:bodyPr/>
          <a:lstStyle/>
          <a:p>
            <a:fld id="{6BC651B1-C78D-43C0-978C-E73C3064AF66}" type="slidenum">
              <a:rPr lang="en-US" smtClean="0"/>
              <a:t>5</a:t>
            </a:fld>
            <a:endParaRPr lang="en-US"/>
          </a:p>
        </p:txBody>
      </p:sp>
    </p:spTree>
    <p:extLst>
      <p:ext uri="{BB962C8B-B14F-4D97-AF65-F5344CB8AC3E}">
        <p14:creationId xmlns:p14="http://schemas.microsoft.com/office/powerpoint/2010/main" val="107764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651B1-C78D-43C0-978C-E73C3064AF66}" type="slidenum">
              <a:rPr lang="en-US" smtClean="0"/>
              <a:t>6</a:t>
            </a:fld>
            <a:endParaRPr lang="en-US"/>
          </a:p>
        </p:txBody>
      </p:sp>
    </p:spTree>
    <p:extLst>
      <p:ext uri="{BB962C8B-B14F-4D97-AF65-F5344CB8AC3E}">
        <p14:creationId xmlns:p14="http://schemas.microsoft.com/office/powerpoint/2010/main" val="423309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the need to work with their individual IRBs to help them understand the utilization of Facebook.  In this case it was used once promotoras were incorporated as project staff.  It was utilized as a project page for support and reminders and initiated by the community partner organization.</a:t>
            </a:r>
            <a:endParaRPr lang="en-US" dirty="0"/>
          </a:p>
        </p:txBody>
      </p:sp>
      <p:sp>
        <p:nvSpPr>
          <p:cNvPr id="4" name="Slide Number Placeholder 3"/>
          <p:cNvSpPr>
            <a:spLocks noGrp="1"/>
          </p:cNvSpPr>
          <p:nvPr>
            <p:ph type="sldNum" sz="quarter" idx="10"/>
          </p:nvPr>
        </p:nvSpPr>
        <p:spPr/>
        <p:txBody>
          <a:bodyPr/>
          <a:lstStyle/>
          <a:p>
            <a:fld id="{6BC651B1-C78D-43C0-978C-E73C3064AF66}" type="slidenum">
              <a:rPr lang="en-US" smtClean="0"/>
              <a:t>7</a:t>
            </a:fld>
            <a:endParaRPr lang="en-US"/>
          </a:p>
        </p:txBody>
      </p:sp>
    </p:spTree>
    <p:extLst>
      <p:ext uri="{BB962C8B-B14F-4D97-AF65-F5344CB8AC3E}">
        <p14:creationId xmlns:p14="http://schemas.microsoft.com/office/powerpoint/2010/main" val="67979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Acknowledge</a:t>
            </a:r>
            <a:r>
              <a:rPr lang="en-US" baseline="0" dirty="0" smtClean="0"/>
              <a:t> the potential issues with cell phones and the storing participant contact information.  Recommend that promotoras are taught to use password protection on phones.</a:t>
            </a:r>
            <a:endParaRPr lang="en-US" dirty="0"/>
          </a:p>
        </p:txBody>
      </p:sp>
      <p:sp>
        <p:nvSpPr>
          <p:cNvPr id="4" name="Slide Number Placeholder 3"/>
          <p:cNvSpPr>
            <a:spLocks noGrp="1"/>
          </p:cNvSpPr>
          <p:nvPr>
            <p:ph type="sldNum" sz="quarter" idx="10"/>
          </p:nvPr>
        </p:nvSpPr>
        <p:spPr/>
        <p:txBody>
          <a:bodyPr/>
          <a:lstStyle/>
          <a:p>
            <a:fld id="{6BC651B1-C78D-43C0-978C-E73C3064AF66}" type="slidenum">
              <a:rPr lang="en-US" smtClean="0"/>
              <a:t>9</a:t>
            </a:fld>
            <a:endParaRPr lang="en-US"/>
          </a:p>
        </p:txBody>
      </p:sp>
    </p:spTree>
    <p:extLst>
      <p:ext uri="{BB962C8B-B14F-4D97-AF65-F5344CB8AC3E}">
        <p14:creationId xmlns:p14="http://schemas.microsoft.com/office/powerpoint/2010/main" val="4139489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4F08EEA-6794-4B00-AC8B-377BF69AA6DF}" type="datetimeFigureOut">
              <a:rPr lang="en-US" smtClean="0"/>
              <a:t>11/17/2015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CD9486-C02E-4A0B-86B4-BD30D5CC543D}"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F08EEA-6794-4B00-AC8B-377BF69AA6DF}"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D9486-C02E-4A0B-86B4-BD30D5CC543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65CD9486-C02E-4A0B-86B4-BD30D5CC543D}"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F08EEA-6794-4B00-AC8B-377BF69AA6DF}"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4F08EEA-6794-4B00-AC8B-377BF69AA6DF}"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65CD9486-C02E-4A0B-86B4-BD30D5CC543D}"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C4F08EEA-6794-4B00-AC8B-377BF69AA6DF}" type="datetimeFigureOut">
              <a:rPr lang="en-US" smtClean="0"/>
              <a:t>11/17/2015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CD9486-C02E-4A0B-86B4-BD30D5CC543D}"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4F08EEA-6794-4B00-AC8B-377BF69AA6DF}"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CD9486-C02E-4A0B-86B4-BD30D5CC543D}"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4F08EEA-6794-4B00-AC8B-377BF69AA6DF}" type="datetimeFigureOut">
              <a:rPr lang="en-US" smtClean="0"/>
              <a:t>11/17/2015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5CD9486-C02E-4A0B-86B4-BD30D5CC543D}"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F08EEA-6794-4B00-AC8B-377BF69AA6DF}" type="datetimeFigureOut">
              <a:rPr lang="en-US" smtClean="0"/>
              <a:t>11/17/2015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65CD9486-C02E-4A0B-86B4-BD30D5CC543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4F08EEA-6794-4B00-AC8B-377BF69AA6DF}" type="datetimeFigureOut">
              <a:rPr lang="en-US" smtClean="0"/>
              <a:t>11/17/2015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5CD9486-C02E-4A0B-86B4-BD30D5CC543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5CD9486-C02E-4A0B-86B4-BD30D5CC543D}"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C4F08EEA-6794-4B00-AC8B-377BF69AA6DF}" type="datetimeFigureOut">
              <a:rPr lang="en-US" smtClean="0"/>
              <a:t>11/17/2015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65CD9486-C02E-4A0B-86B4-BD30D5CC543D}"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C4F08EEA-6794-4B00-AC8B-377BF69AA6DF}" type="datetimeFigureOut">
              <a:rPr lang="en-US" smtClean="0"/>
              <a:t>11/17/2015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4F08EEA-6794-4B00-AC8B-377BF69AA6DF}" type="datetimeFigureOut">
              <a:rPr lang="en-US" smtClean="0"/>
              <a:t>11/17/2015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5CD9486-C02E-4A0B-86B4-BD30D5CC543D}"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s-MX" sz="3200" dirty="0" smtClean="0"/>
          </a:p>
          <a:p>
            <a:pPr marL="0" indent="0" algn="ctr">
              <a:buNone/>
            </a:pPr>
            <a:r>
              <a:rPr lang="es-MX" sz="3200" dirty="0" smtClean="0"/>
              <a:t>Uso de la Tecnología Móvil y Medios Sociales entre Promotoras de Salud para la Salud de la Comunidad</a:t>
            </a:r>
            <a:endParaRPr lang="es-MX" sz="2000" dirty="0" smtClean="0"/>
          </a:p>
          <a:p>
            <a:pPr marL="0" indent="0" algn="ctr">
              <a:buNone/>
            </a:pPr>
            <a:endParaRPr lang="es-MX" sz="2000" i="1" dirty="0" smtClean="0"/>
          </a:p>
          <a:p>
            <a:pPr marL="0" indent="0" algn="ctr">
              <a:buNone/>
            </a:pPr>
            <a:endParaRPr lang="es-MX" sz="2000" dirty="0" smtClean="0"/>
          </a:p>
          <a:p>
            <a:pPr marL="0" indent="0" algn="ctr">
              <a:buNone/>
            </a:pPr>
            <a:endParaRPr lang="es-MX" sz="2000" dirty="0" smtClean="0"/>
          </a:p>
          <a:p>
            <a:pPr marL="0" indent="0" algn="ctr">
              <a:buNone/>
            </a:pPr>
            <a:r>
              <a:rPr lang="es-MX" sz="2200" dirty="0" smtClean="0"/>
              <a:t>Marisela Robles</a:t>
            </a:r>
            <a:endParaRPr lang="es-MX"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599"/>
            <a:ext cx="235902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7070"/>
            <a:ext cx="18780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83420"/>
            <a:ext cx="19939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84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534400" cy="1066800"/>
          </a:xfrm>
        </p:spPr>
        <p:txBody>
          <a:bodyPr>
            <a:normAutofit/>
          </a:bodyPr>
          <a:lstStyle/>
          <a:p>
            <a:r>
              <a:rPr lang="es-MX" sz="3200" dirty="0" smtClean="0"/>
              <a:t>Tecnología en el Trabajo del Promotor</a:t>
            </a:r>
            <a:r>
              <a:rPr lang="es-MX" sz="3000" dirty="0" smtClean="0"/>
              <a:t> </a:t>
            </a:r>
            <a:endParaRPr lang="es-MX" sz="3000" dirty="0"/>
          </a:p>
        </p:txBody>
      </p:sp>
      <p:sp>
        <p:nvSpPr>
          <p:cNvPr id="3" name="Content Placeholder 2"/>
          <p:cNvSpPr>
            <a:spLocks noGrp="1"/>
          </p:cNvSpPr>
          <p:nvPr>
            <p:ph sz="quarter" idx="1"/>
          </p:nvPr>
        </p:nvSpPr>
        <p:spPr>
          <a:xfrm>
            <a:off x="301752" y="1527048"/>
            <a:ext cx="8503920" cy="4797552"/>
          </a:xfrm>
        </p:spPr>
        <p:txBody>
          <a:bodyPr>
            <a:normAutofit/>
          </a:bodyPr>
          <a:lstStyle/>
          <a:p>
            <a:r>
              <a:rPr lang="es-MX" dirty="0" smtClean="0"/>
              <a:t>Promotores se encuentran en diferentes niveles de capacidad en el uso de la tecnología</a:t>
            </a:r>
          </a:p>
          <a:p>
            <a:pPr marL="0" indent="0">
              <a:buNone/>
            </a:pPr>
            <a:endParaRPr lang="es-MX" dirty="0" smtClean="0"/>
          </a:p>
          <a:p>
            <a:r>
              <a:rPr lang="es-MX" dirty="0" smtClean="0"/>
              <a:t>Algunos tienen teléfonos inteligentes, pero no saben cómo usarlos plenamente</a:t>
            </a:r>
          </a:p>
          <a:p>
            <a:pPr lvl="1"/>
            <a:r>
              <a:rPr lang="es-MX" dirty="0" smtClean="0"/>
              <a:t>Por ejemplo, no saben cómo subir sus fotos en una plataforma en línea</a:t>
            </a:r>
          </a:p>
          <a:p>
            <a:r>
              <a:rPr lang="es-MX" dirty="0" smtClean="0"/>
              <a:t>Promotores les gustaría seguir capacitándose en el uso de la tecnología, en particular, Skype y </a:t>
            </a:r>
            <a:r>
              <a:rPr lang="es-MX" dirty="0" err="1" smtClean="0"/>
              <a:t>Power</a:t>
            </a:r>
            <a:r>
              <a:rPr lang="es-MX" dirty="0" smtClean="0"/>
              <a:t> Point.</a:t>
            </a:r>
            <a:endParaRPr lang="es-MX" dirty="0"/>
          </a:p>
        </p:txBody>
      </p:sp>
    </p:spTree>
    <p:extLst>
      <p:ext uri="{BB962C8B-B14F-4D97-AF65-F5344CB8AC3E}">
        <p14:creationId xmlns:p14="http://schemas.microsoft.com/office/powerpoint/2010/main" val="1361517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Gracias</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s-MX" dirty="0" smtClean="0"/>
          </a:p>
          <a:p>
            <a:pPr marL="0" indent="0">
              <a:buNone/>
            </a:pPr>
            <a:endParaRPr lang="es-MX" dirty="0" smtClean="0"/>
          </a:p>
          <a:p>
            <a:pPr marL="0" indent="0">
              <a:buNone/>
            </a:pPr>
            <a:endParaRPr lang="es-MX" dirty="0" smtClean="0"/>
          </a:p>
          <a:p>
            <a:pPr marL="0" indent="0">
              <a:buNone/>
            </a:pPr>
            <a:endParaRPr lang="es-MX" dirty="0" smtClean="0"/>
          </a:p>
          <a:p>
            <a:pPr marL="0" indent="0">
              <a:buNone/>
            </a:pPr>
            <a:endParaRPr lang="es-MX" dirty="0" smtClean="0"/>
          </a:p>
          <a:p>
            <a:pPr marL="0" indent="0">
              <a:buNone/>
            </a:pPr>
            <a:endParaRPr lang="es-MX" dirty="0" smtClean="0"/>
          </a:p>
          <a:p>
            <a:pPr marL="0" indent="0" algn="ctr">
              <a:buNone/>
            </a:pPr>
            <a:endParaRPr lang="es-MX" sz="1400" dirty="0" smtClean="0"/>
          </a:p>
          <a:p>
            <a:pPr marL="0" indent="0" algn="ctr">
              <a:buNone/>
            </a:pPr>
            <a:endParaRPr lang="es-MX" sz="1400" dirty="0" smtClean="0"/>
          </a:p>
          <a:p>
            <a:pPr marL="0" indent="0" algn="ctr">
              <a:buNone/>
            </a:pPr>
            <a:endParaRPr lang="es-MX" sz="1600" dirty="0" smtClean="0">
              <a:latin typeface="Arial" panose="020B0604020202020204" pitchFamily="34" charset="0"/>
              <a:cs typeface="Arial" panose="020B0604020202020204" pitchFamily="34" charset="0"/>
            </a:endParaRPr>
          </a:p>
          <a:p>
            <a:pPr marL="0" indent="0" algn="ctr">
              <a:buNone/>
            </a:pPr>
            <a:r>
              <a:rPr lang="es-MX" sz="1600" dirty="0" smtClean="0">
                <a:latin typeface="Arial" panose="020B0604020202020204" pitchFamily="34" charset="0"/>
                <a:cs typeface="Arial" panose="020B0604020202020204" pitchFamily="34" charset="0"/>
              </a:rPr>
              <a:t>Este proyecto fue financiado por los Institutos Nacionales de la Salud</a:t>
            </a:r>
          </a:p>
          <a:p>
            <a:pPr marL="0" indent="0" algn="ctr">
              <a:buNone/>
            </a:pPr>
            <a:r>
              <a:rPr lang="es-MX" sz="1600" dirty="0" smtClean="0">
                <a:latin typeface="Arial" panose="020B0604020202020204" pitchFamily="34" charset="0"/>
                <a:cs typeface="Arial" panose="020B0604020202020204" pitchFamily="34" charset="0"/>
              </a:rPr>
              <a:t># de beca: GS 10F 0261K/HHSN26820090014U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133600"/>
            <a:ext cx="7868281" cy="3202156"/>
          </a:xfrm>
          <a:prstGeom prst="rect">
            <a:avLst/>
          </a:prstGeom>
        </p:spPr>
      </p:pic>
    </p:spTree>
    <p:extLst>
      <p:ext uri="{BB962C8B-B14F-4D97-AF65-F5344CB8AC3E}">
        <p14:creationId xmlns:p14="http://schemas.microsoft.com/office/powerpoint/2010/main" val="1858853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smtClean="0"/>
          </a:p>
          <a:p>
            <a:r>
              <a:rPr lang="en-US" dirty="0" smtClean="0"/>
              <a:t>Maricela Sanchez</a:t>
            </a:r>
          </a:p>
          <a:p>
            <a:r>
              <a:rPr lang="en-US" dirty="0" err="1" smtClean="0"/>
              <a:t>Promotora</a:t>
            </a:r>
            <a:endParaRPr lang="en-US" dirty="0" smtClean="0"/>
          </a:p>
          <a:p>
            <a:r>
              <a:rPr lang="en-US" dirty="0" err="1" smtClean="0"/>
              <a:t>Condado</a:t>
            </a:r>
            <a:r>
              <a:rPr lang="en-US" dirty="0" smtClean="0"/>
              <a:t> de Kern, CA</a:t>
            </a:r>
            <a:endParaRPr lang="en-US" dirty="0"/>
          </a:p>
        </p:txBody>
      </p:sp>
      <p:sp>
        <p:nvSpPr>
          <p:cNvPr id="3" name="Title 2"/>
          <p:cNvSpPr>
            <a:spLocks noGrp="1"/>
          </p:cNvSpPr>
          <p:nvPr>
            <p:ph type="ctrTitle"/>
          </p:nvPr>
        </p:nvSpPr>
        <p:spPr/>
        <p:txBody>
          <a:bodyPr/>
          <a:lstStyle/>
          <a:p>
            <a:r>
              <a:rPr lang="es-MX" dirty="0" smtClean="0"/>
              <a:t>La Tecnología en Practica</a:t>
            </a:r>
            <a:endParaRPr lang="es-MX" dirty="0"/>
          </a:p>
        </p:txBody>
      </p:sp>
    </p:spTree>
    <p:extLst>
      <p:ext uri="{BB962C8B-B14F-4D97-AF65-F5344CB8AC3E}">
        <p14:creationId xmlns:p14="http://schemas.microsoft.com/office/powerpoint/2010/main" val="2254495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43301"/>
            <a:ext cx="2743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0199" y="144438"/>
            <a:ext cx="248991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633" y="144438"/>
            <a:ext cx="274749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157" y="815794"/>
            <a:ext cx="3352800" cy="595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5157" y="972004"/>
            <a:ext cx="3761388" cy="56388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2406497"/>
            <a:ext cx="3569949" cy="4204307"/>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0335" y="406140"/>
            <a:ext cx="3884791" cy="4986338"/>
          </a:xfrm>
          <a:prstGeom prst="rect">
            <a:avLst/>
          </a:prstGeom>
        </p:spPr>
      </p:pic>
    </p:spTree>
    <p:extLst>
      <p:ext uri="{BB962C8B-B14F-4D97-AF65-F5344CB8AC3E}">
        <p14:creationId xmlns:p14="http://schemas.microsoft.com/office/powerpoint/2010/main" val="29669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smtClean="0"/>
          </a:p>
          <a:p>
            <a:r>
              <a:rPr lang="en-US" dirty="0" smtClean="0"/>
              <a:t>Maria </a:t>
            </a:r>
            <a:r>
              <a:rPr lang="en-US" dirty="0" err="1" smtClean="0"/>
              <a:t>oliden</a:t>
            </a:r>
            <a:endParaRPr lang="en-US" dirty="0" smtClean="0"/>
          </a:p>
          <a:p>
            <a:r>
              <a:rPr lang="en-US" dirty="0" err="1" smtClean="0"/>
              <a:t>Promotora</a:t>
            </a:r>
            <a:endParaRPr lang="en-US" dirty="0" smtClean="0"/>
          </a:p>
          <a:p>
            <a:r>
              <a:rPr lang="en-US" dirty="0" smtClean="0"/>
              <a:t>Los </a:t>
            </a:r>
            <a:r>
              <a:rPr lang="en-US" dirty="0" err="1" smtClean="0"/>
              <a:t>angeles</a:t>
            </a:r>
            <a:r>
              <a:rPr lang="en-US" dirty="0" smtClean="0"/>
              <a:t>, CA</a:t>
            </a:r>
            <a:endParaRPr lang="en-US" dirty="0"/>
          </a:p>
        </p:txBody>
      </p:sp>
      <p:sp>
        <p:nvSpPr>
          <p:cNvPr id="3" name="Title 2"/>
          <p:cNvSpPr>
            <a:spLocks noGrp="1"/>
          </p:cNvSpPr>
          <p:nvPr>
            <p:ph type="ctrTitle"/>
          </p:nvPr>
        </p:nvSpPr>
        <p:spPr/>
        <p:txBody>
          <a:bodyPr/>
          <a:lstStyle/>
          <a:p>
            <a:r>
              <a:rPr lang="es-MX" dirty="0" smtClean="0"/>
              <a:t>La Tecnología en Practica</a:t>
            </a:r>
            <a:endParaRPr lang="es-MX" dirty="0"/>
          </a:p>
        </p:txBody>
      </p:sp>
    </p:spTree>
    <p:extLst>
      <p:ext uri="{BB962C8B-B14F-4D97-AF65-F5344CB8AC3E}">
        <p14:creationId xmlns:p14="http://schemas.microsoft.com/office/powerpoint/2010/main" val="206701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selr\Desktop\maria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21" y="381000"/>
            <a:ext cx="2837313"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581400"/>
            <a:ext cx="4303468" cy="2971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838200"/>
            <a:ext cx="3024533" cy="2895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9680" y="228600"/>
            <a:ext cx="3342866" cy="461351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0" y="3271483"/>
            <a:ext cx="3344613" cy="35814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0632" y="153182"/>
            <a:ext cx="3480481" cy="3632081"/>
          </a:xfrm>
          <a:prstGeom prst="rect">
            <a:avLst/>
          </a:prstGeom>
        </p:spPr>
      </p:pic>
    </p:spTree>
    <p:extLst>
      <p:ext uri="{BB962C8B-B14F-4D97-AF65-F5344CB8AC3E}">
        <p14:creationId xmlns:p14="http://schemas.microsoft.com/office/powerpoint/2010/main" val="135889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s-MX" dirty="0" smtClean="0"/>
              <a:t>Alejandra </a:t>
            </a:r>
            <a:r>
              <a:rPr lang="es-MX" dirty="0" err="1" smtClean="0"/>
              <a:t>aguilar</a:t>
            </a:r>
            <a:r>
              <a:rPr lang="es-MX" dirty="0" smtClean="0"/>
              <a:t> Avelino</a:t>
            </a:r>
          </a:p>
          <a:p>
            <a:r>
              <a:rPr lang="es-MX" dirty="0" smtClean="0"/>
              <a:t>Educadora de VIH, consejera y facilitadora de grupos de </a:t>
            </a:r>
            <a:r>
              <a:rPr lang="es-MX" smtClean="0"/>
              <a:t>apoyo </a:t>
            </a:r>
          </a:p>
          <a:p>
            <a:endParaRPr lang="es-MX" dirty="0" smtClean="0"/>
          </a:p>
          <a:p>
            <a:r>
              <a:rPr lang="es-MX" dirty="0" smtClean="0"/>
              <a:t>East Los </a:t>
            </a:r>
            <a:r>
              <a:rPr lang="es-MX" dirty="0" err="1" smtClean="0"/>
              <a:t>Angeles</a:t>
            </a:r>
            <a:r>
              <a:rPr lang="es-MX" dirty="0" smtClean="0"/>
              <a:t> </a:t>
            </a:r>
            <a:r>
              <a:rPr lang="es-MX" dirty="0" err="1" smtClean="0"/>
              <a:t>Women’s</a:t>
            </a:r>
            <a:r>
              <a:rPr lang="es-MX" dirty="0" smtClean="0"/>
              <a:t> Center </a:t>
            </a:r>
          </a:p>
          <a:p>
            <a:endParaRPr lang="es-MX" dirty="0"/>
          </a:p>
        </p:txBody>
      </p:sp>
      <p:sp>
        <p:nvSpPr>
          <p:cNvPr id="3" name="Title 2"/>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251880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s-MX" dirty="0" smtClean="0"/>
              <a:t>Proyecto: Su Corazón Su Vida</a:t>
            </a:r>
            <a:endParaRPr lang="es-MX" dirty="0"/>
          </a:p>
        </p:txBody>
      </p:sp>
      <p:sp>
        <p:nvSpPr>
          <p:cNvPr id="3" name="Content Placeholder 2"/>
          <p:cNvSpPr>
            <a:spLocks noGrp="1"/>
          </p:cNvSpPr>
          <p:nvPr>
            <p:ph sz="quarter" idx="1"/>
          </p:nvPr>
        </p:nvSpPr>
        <p:spPr>
          <a:xfrm>
            <a:off x="301752" y="1447800"/>
            <a:ext cx="8503920" cy="4751147"/>
          </a:xfrm>
        </p:spPr>
        <p:txBody>
          <a:bodyPr>
            <a:normAutofit fontScale="92500" lnSpcReduction="10000"/>
          </a:bodyPr>
          <a:lstStyle/>
          <a:p>
            <a:pPr marL="0" indent="0">
              <a:buNone/>
            </a:pPr>
            <a:r>
              <a:rPr lang="es-MX" dirty="0" smtClean="0"/>
              <a:t>Una colaboración entre: </a:t>
            </a:r>
          </a:p>
          <a:p>
            <a:r>
              <a:rPr lang="es-MX" dirty="0" smtClean="0"/>
              <a:t>Visión y Compromiso</a:t>
            </a:r>
          </a:p>
          <a:p>
            <a:r>
              <a:rPr lang="es-MX" dirty="0" smtClean="0"/>
              <a:t>Lourdes Baezconde-Garbanati, Escuela de Medicina Keck de USC</a:t>
            </a:r>
          </a:p>
          <a:p>
            <a:r>
              <a:rPr lang="es-MX" dirty="0" smtClean="0"/>
              <a:t>Programa de Vinculación Comunitaria, Instituto Clínico y Traslacional del Sur de California (SC CTSI)</a:t>
            </a:r>
            <a:endParaRPr lang="es-MX" sz="1900" dirty="0" smtClean="0"/>
          </a:p>
          <a:p>
            <a:pPr marL="0" indent="0">
              <a:buNone/>
            </a:pPr>
            <a:r>
              <a:rPr lang="es-MX" sz="2800" dirty="0" smtClean="0"/>
              <a:t>El propósito de este proyecto era reducir las disparidades de salud mediante la implementación de un programa educativo basado en la evidencia llamado Su Corazón Su Vida del Instituto Nacional del Corazón, Pulmón y Sangre - enseñado por promotoras en comunidades marginadas.</a:t>
            </a:r>
            <a:endParaRPr lang="es-MX" dirty="0" smtClean="0"/>
          </a:p>
          <a:p>
            <a:pPr marL="0" indent="0">
              <a:buNone/>
            </a:pPr>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97" y="5943600"/>
            <a:ext cx="289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712160"/>
            <a:ext cx="1308100" cy="9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66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Capacitación del Promotor</a:t>
            </a:r>
            <a:endParaRPr lang="es-MX" dirty="0"/>
          </a:p>
        </p:txBody>
      </p:sp>
      <p:sp>
        <p:nvSpPr>
          <p:cNvPr id="3" name="Content Placeholder 2"/>
          <p:cNvSpPr>
            <a:spLocks noGrp="1"/>
          </p:cNvSpPr>
          <p:nvPr>
            <p:ph sz="quarter" idx="1"/>
          </p:nvPr>
        </p:nvSpPr>
        <p:spPr>
          <a:xfrm>
            <a:off x="301752" y="1527048"/>
            <a:ext cx="8503920" cy="4873752"/>
          </a:xfrm>
        </p:spPr>
        <p:txBody>
          <a:bodyPr>
            <a:normAutofit fontScale="47500" lnSpcReduction="20000"/>
          </a:bodyPr>
          <a:lstStyle/>
          <a:p>
            <a:r>
              <a:rPr lang="es-MX" sz="5100" dirty="0" smtClean="0"/>
              <a:t>Capacitación de 25 promotoras (13 en Los Ángeles y 12 en el condado de Kern) en el currículo Su Corazón Su Vida</a:t>
            </a:r>
          </a:p>
          <a:p>
            <a:pPr marL="0" indent="0">
              <a:buNone/>
            </a:pPr>
            <a:endParaRPr lang="es-MX" sz="5100" dirty="0" smtClean="0"/>
          </a:p>
          <a:p>
            <a:r>
              <a:rPr lang="es-MX" sz="5100" dirty="0" smtClean="0"/>
              <a:t>Se capacitaron 33 adicional a través de </a:t>
            </a:r>
            <a:r>
              <a:rPr lang="es-MX" sz="5100" dirty="0" err="1" smtClean="0"/>
              <a:t>webinar</a:t>
            </a:r>
            <a:endParaRPr lang="es-MX" sz="5100" dirty="0" smtClean="0"/>
          </a:p>
          <a:p>
            <a:pPr marL="0" indent="0">
              <a:buNone/>
            </a:pPr>
            <a:endParaRPr lang="es-MX" sz="5100" dirty="0" smtClean="0"/>
          </a:p>
          <a:p>
            <a:r>
              <a:rPr lang="es-MX" sz="5100" dirty="0" smtClean="0"/>
              <a:t>De cada Promotora se esperaba:</a:t>
            </a:r>
          </a:p>
          <a:p>
            <a:pPr lvl="1"/>
            <a:r>
              <a:rPr lang="es-MX" sz="4400" dirty="0" smtClean="0"/>
              <a:t>enseñar dos series del taller de 11 sesiones a miembros de la comunidad</a:t>
            </a:r>
          </a:p>
          <a:p>
            <a:pPr lvl="1"/>
            <a:r>
              <a:rPr lang="es-MX" sz="4400" dirty="0" smtClean="0"/>
              <a:t>participar en las actividades de evaluación que incluían:</a:t>
            </a:r>
          </a:p>
          <a:p>
            <a:pPr lvl="2"/>
            <a:r>
              <a:rPr lang="es-MX" sz="5100" dirty="0" smtClean="0"/>
              <a:t>reclutamiento</a:t>
            </a:r>
          </a:p>
          <a:p>
            <a:pPr lvl="2"/>
            <a:r>
              <a:rPr lang="es-MX" sz="5100" dirty="0" smtClean="0"/>
              <a:t>obtener consentimiento informado</a:t>
            </a:r>
          </a:p>
          <a:p>
            <a:pPr lvl="2"/>
            <a:r>
              <a:rPr lang="es-MX" sz="5100" dirty="0" smtClean="0"/>
              <a:t>obtener datos pre y post de los participantes comunitarios</a:t>
            </a:r>
          </a:p>
        </p:txBody>
      </p:sp>
    </p:spTree>
    <p:extLst>
      <p:ext uri="{BB962C8B-B14F-4D97-AF65-F5344CB8AC3E}">
        <p14:creationId xmlns:p14="http://schemas.microsoft.com/office/powerpoint/2010/main" val="1938113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Alcance a la Comunidad</a:t>
            </a:r>
            <a:endParaRPr lang="es-MX" dirty="0"/>
          </a:p>
        </p:txBody>
      </p:sp>
      <p:sp>
        <p:nvSpPr>
          <p:cNvPr id="3" name="Content Placeholder 2"/>
          <p:cNvSpPr>
            <a:spLocks noGrp="1"/>
          </p:cNvSpPr>
          <p:nvPr>
            <p:ph sz="quarter" idx="1"/>
          </p:nvPr>
        </p:nvSpPr>
        <p:spPr>
          <a:xfrm>
            <a:off x="301752" y="1527048"/>
            <a:ext cx="8503920" cy="4873752"/>
          </a:xfrm>
        </p:spPr>
        <p:txBody>
          <a:bodyPr>
            <a:normAutofit fontScale="40000" lnSpcReduction="20000"/>
          </a:bodyPr>
          <a:lstStyle/>
          <a:p>
            <a:r>
              <a:rPr lang="es-MX" sz="5500" dirty="0" smtClean="0"/>
              <a:t>Los talleres se llevaron a cabo en grupos en iglesias, escuelas, centros comunitarios, parques, hogares y otros lugares locales.</a:t>
            </a:r>
          </a:p>
          <a:p>
            <a:pPr lvl="1"/>
            <a:r>
              <a:rPr lang="es-MX" sz="5000" dirty="0" smtClean="0"/>
              <a:t>730 miembros de la comunidad participaron </a:t>
            </a:r>
          </a:p>
          <a:p>
            <a:pPr lvl="1"/>
            <a:r>
              <a:rPr lang="es-MX" sz="5500" dirty="0" smtClean="0"/>
              <a:t>49 talleres comunitarios se llevaron acabo</a:t>
            </a:r>
          </a:p>
          <a:p>
            <a:pPr marL="274320" lvl="1" indent="0">
              <a:buNone/>
            </a:pPr>
            <a:endParaRPr lang="es-MX" sz="3100" dirty="0" smtClean="0"/>
          </a:p>
          <a:p>
            <a:pPr marL="0" indent="0">
              <a:buNone/>
            </a:pPr>
            <a:endParaRPr lang="es-MX" sz="3200" dirty="0" smtClean="0"/>
          </a:p>
          <a:p>
            <a:r>
              <a:rPr lang="es-MX" sz="6300" dirty="0" smtClean="0"/>
              <a:t>Promotoras mantuvieron una tasa de retención del 73% durante todo el curso de 11 semanas</a:t>
            </a:r>
          </a:p>
          <a:p>
            <a:pPr marL="0" indent="0">
              <a:buNone/>
            </a:pPr>
            <a:endParaRPr lang="es-MX" sz="6300" dirty="0" smtClean="0"/>
          </a:p>
          <a:p>
            <a:r>
              <a:rPr lang="es-MX" sz="6300" dirty="0" smtClean="0"/>
              <a:t>Los datos indican que los participantes de la comunidad realizaron cambios significativos en:</a:t>
            </a:r>
          </a:p>
          <a:p>
            <a:pPr lvl="1"/>
            <a:r>
              <a:rPr lang="es-MX" sz="5000" dirty="0" smtClean="0"/>
              <a:t>La cantidad de actividad física de los participantes realizan</a:t>
            </a:r>
          </a:p>
          <a:p>
            <a:pPr lvl="1"/>
            <a:r>
              <a:rPr lang="es-MX" sz="5000" dirty="0" smtClean="0"/>
              <a:t>El conocimiento de los riesgos de enfermedades del corazón y el tabaquismo, los signos de un ataque al corazón, y los beneficios de la actividad física.</a:t>
            </a:r>
            <a:endParaRPr lang="es-MX" sz="5000" dirty="0"/>
          </a:p>
        </p:txBody>
      </p:sp>
    </p:spTree>
    <p:extLst>
      <p:ext uri="{BB962C8B-B14F-4D97-AF65-F5344CB8AC3E}">
        <p14:creationId xmlns:p14="http://schemas.microsoft.com/office/powerpoint/2010/main" val="1177473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Promotores y Tecnología</a:t>
            </a:r>
            <a:endParaRPr lang="es-MX"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84640885"/>
              </p:ext>
            </p:extLst>
          </p:nvPr>
        </p:nvGraphicFramePr>
        <p:xfrm>
          <a:off x="694134" y="2667000"/>
          <a:ext cx="7603331" cy="37620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400" y="1523999"/>
            <a:ext cx="8839200" cy="1015663"/>
          </a:xfrm>
          <a:prstGeom prst="rect">
            <a:avLst/>
          </a:prstGeom>
          <a:noFill/>
        </p:spPr>
        <p:txBody>
          <a:bodyPr wrap="square" rtlCol="0">
            <a:spAutoFit/>
          </a:bodyPr>
          <a:lstStyle/>
          <a:p>
            <a:r>
              <a:rPr lang="es-MX" sz="2000" dirty="0" smtClean="0"/>
              <a:t>Las promotoras que participaron en la formación en-persona (n = 25) y en el </a:t>
            </a:r>
            <a:r>
              <a:rPr lang="es-MX" sz="2000" dirty="0" err="1" smtClean="0"/>
              <a:t>webinar</a:t>
            </a:r>
            <a:r>
              <a:rPr lang="es-MX" sz="2000" dirty="0" smtClean="0"/>
              <a:t> (n = 20) fueron encuestados para evaluar su uso de la tecnología, la frecuencia de uso y el método preferido de comunicación.</a:t>
            </a:r>
            <a:endParaRPr lang="es-MX" sz="2000" dirty="0"/>
          </a:p>
        </p:txBody>
      </p:sp>
      <p:sp>
        <p:nvSpPr>
          <p:cNvPr id="7" name="TextBox 6"/>
          <p:cNvSpPr txBox="1"/>
          <p:nvPr/>
        </p:nvSpPr>
        <p:spPr>
          <a:xfrm>
            <a:off x="1676400" y="4880621"/>
            <a:ext cx="1066800" cy="477054"/>
          </a:xfrm>
          <a:prstGeom prst="rect">
            <a:avLst/>
          </a:prstGeom>
          <a:noFill/>
        </p:spPr>
        <p:txBody>
          <a:bodyPr wrap="square" rtlCol="0">
            <a:spAutoFit/>
          </a:bodyPr>
          <a:lstStyle/>
          <a:p>
            <a:r>
              <a:rPr lang="en-US" sz="2500" b="1" dirty="0" smtClean="0">
                <a:latin typeface="Arial" panose="020B0604020202020204" pitchFamily="34" charset="0"/>
                <a:cs typeface="Arial" panose="020B0604020202020204" pitchFamily="34" charset="0"/>
              </a:rPr>
              <a:t>33%</a:t>
            </a:r>
            <a:endParaRPr lang="en-US" sz="2500" b="1" dirty="0">
              <a:latin typeface="Arial" panose="020B0604020202020204" pitchFamily="34" charset="0"/>
              <a:cs typeface="Arial" panose="020B0604020202020204" pitchFamily="34" charset="0"/>
            </a:endParaRPr>
          </a:p>
        </p:txBody>
      </p:sp>
      <p:sp>
        <p:nvSpPr>
          <p:cNvPr id="12" name="Explosion 2 11"/>
          <p:cNvSpPr/>
          <p:nvPr/>
        </p:nvSpPr>
        <p:spPr>
          <a:xfrm>
            <a:off x="1905000" y="2867267"/>
            <a:ext cx="5967484" cy="2259842"/>
          </a:xfrm>
          <a:prstGeom prst="irregularSeal2">
            <a:avLst/>
          </a:prstGeom>
          <a:scene3d>
            <a:camera prst="perspectiveAbove"/>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b="1" dirty="0">
                <a:solidFill>
                  <a:schemeClr val="tx1"/>
                </a:solidFill>
                <a:latin typeface="Arial" panose="020B0604020202020204" pitchFamily="34" charset="0"/>
                <a:cs typeface="Arial" panose="020B0604020202020204" pitchFamily="34" charset="0"/>
              </a:rPr>
              <a:t>¿Cual </a:t>
            </a:r>
            <a:r>
              <a:rPr lang="es-MX" b="1" dirty="0" smtClean="0">
                <a:solidFill>
                  <a:schemeClr val="tx1"/>
                </a:solidFill>
                <a:latin typeface="Arial" panose="020B0604020202020204" pitchFamily="34" charset="0"/>
                <a:cs typeface="Arial" panose="020B0604020202020204" pitchFamily="34" charset="0"/>
              </a:rPr>
              <a:t>es su método de comunicación preferido?</a:t>
            </a:r>
            <a:endParaRPr lang="es-MX" b="1" dirty="0">
              <a:solidFill>
                <a:schemeClr val="tx1"/>
              </a:solidFill>
              <a:latin typeface="Arial" panose="020B0604020202020204" pitchFamily="34" charset="0"/>
              <a:cs typeface="Arial" panose="020B0604020202020204" pitchFamily="34" charset="0"/>
            </a:endParaRPr>
          </a:p>
        </p:txBody>
      </p:sp>
      <p:sp>
        <p:nvSpPr>
          <p:cNvPr id="13" name="TextBox 12"/>
          <p:cNvSpPr txBox="1"/>
          <p:nvPr/>
        </p:nvSpPr>
        <p:spPr>
          <a:xfrm>
            <a:off x="3048000" y="4880621"/>
            <a:ext cx="876300" cy="477054"/>
          </a:xfrm>
          <a:prstGeom prst="rect">
            <a:avLst/>
          </a:prstGeom>
          <a:noFill/>
        </p:spPr>
        <p:txBody>
          <a:bodyPr wrap="square" rtlCol="0">
            <a:spAutoFit/>
          </a:bodyPr>
          <a:lstStyle/>
          <a:p>
            <a:r>
              <a:rPr lang="en-US" sz="2500" b="1" dirty="0" smtClean="0">
                <a:latin typeface="Arial" panose="020B0604020202020204" pitchFamily="34" charset="0"/>
                <a:cs typeface="Arial" panose="020B0604020202020204" pitchFamily="34" charset="0"/>
              </a:rPr>
              <a:t>58%</a:t>
            </a:r>
            <a:endParaRPr lang="en-US"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92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Promotores y Tecnología Continua</a:t>
            </a:r>
            <a:endParaRPr lang="es-MX"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45035056"/>
              </p:ext>
            </p:extLst>
          </p:nvPr>
        </p:nvGraphicFramePr>
        <p:xfrm>
          <a:off x="609600" y="1676400"/>
          <a:ext cx="8351838"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7169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534400" cy="1143000"/>
          </a:xfrm>
        </p:spPr>
        <p:txBody>
          <a:bodyPr>
            <a:normAutofit/>
          </a:bodyPr>
          <a:lstStyle/>
          <a:p>
            <a:r>
              <a:rPr lang="es-MX" dirty="0" smtClean="0"/>
              <a:t>Uso de la tecnología para enfrentar los desafíos del proyecto</a:t>
            </a:r>
            <a:endParaRPr lang="es-MX" dirty="0"/>
          </a:p>
        </p:txBody>
      </p:sp>
      <p:sp>
        <p:nvSpPr>
          <p:cNvPr id="3" name="Content Placeholder 2"/>
          <p:cNvSpPr>
            <a:spLocks noGrp="1"/>
          </p:cNvSpPr>
          <p:nvPr>
            <p:ph sz="quarter" idx="1"/>
          </p:nvPr>
        </p:nvSpPr>
        <p:spPr>
          <a:xfrm>
            <a:off x="152400" y="1527048"/>
            <a:ext cx="8991600" cy="4797552"/>
          </a:xfrm>
        </p:spPr>
        <p:txBody>
          <a:bodyPr>
            <a:normAutofit/>
          </a:bodyPr>
          <a:lstStyle/>
          <a:p>
            <a:pPr lvl="0"/>
            <a:r>
              <a:rPr lang="es-MX" sz="2500" dirty="0" smtClean="0"/>
              <a:t>La protección de la confidencialidad de los participantes, la calidad y la integridad de los datos, especialmente cuando participan las promotoras a través de una gran extensión geográfica.</a:t>
            </a:r>
          </a:p>
          <a:p>
            <a:pPr lvl="1"/>
            <a:r>
              <a:rPr lang="es-MX" sz="2000" dirty="0" smtClean="0"/>
              <a:t>Video -distribuido a través de CD, correo electrónico y Facebook</a:t>
            </a:r>
          </a:p>
          <a:p>
            <a:pPr lvl="1"/>
            <a:r>
              <a:rPr lang="es-MX" sz="2000" dirty="0" smtClean="0"/>
              <a:t>Mensajes de Facebook y llamadas telefónicas semanales</a:t>
            </a:r>
          </a:p>
          <a:p>
            <a:pPr marL="274320" lvl="1" indent="0">
              <a:buNone/>
            </a:pPr>
            <a:r>
              <a:rPr lang="es-MX" sz="2500" dirty="0" smtClean="0">
                <a:solidFill>
                  <a:schemeClr val="tx1"/>
                </a:solidFill>
              </a:rPr>
              <a:t>La necesidad de proporcionar apoyo y seguimiento continuo </a:t>
            </a:r>
          </a:p>
          <a:p>
            <a:pPr lvl="1"/>
            <a:r>
              <a:rPr lang="es-MX" sz="2000" dirty="0" smtClean="0"/>
              <a:t>Evaluar su método preferido de comunicación</a:t>
            </a:r>
          </a:p>
          <a:p>
            <a:pPr lvl="1"/>
            <a:r>
              <a:rPr lang="es-MX" sz="2000" dirty="0" smtClean="0"/>
              <a:t>Se utilizo todos los medios de comunicación – </a:t>
            </a:r>
          </a:p>
          <a:p>
            <a:pPr lvl="2"/>
            <a:r>
              <a:rPr lang="es-MX" dirty="0" smtClean="0"/>
              <a:t>Facebook demostró ser una herramienta muy útil para proporcionar apoyo y comunicación </a:t>
            </a:r>
            <a:r>
              <a:rPr lang="es-MX" dirty="0" err="1" smtClean="0"/>
              <a:t>bi</a:t>
            </a:r>
            <a:r>
              <a:rPr lang="es-MX" dirty="0" smtClean="0"/>
              <a:t> y </a:t>
            </a:r>
            <a:r>
              <a:rPr lang="es-MX" dirty="0" err="1" smtClean="0"/>
              <a:t>multi</a:t>
            </a:r>
            <a:r>
              <a:rPr lang="es-MX" dirty="0" smtClean="0"/>
              <a:t>-direccional – del personal del proyecto a las promotoras y promotora a promotora.</a:t>
            </a:r>
          </a:p>
          <a:p>
            <a:pPr lvl="1"/>
            <a:endParaRPr lang="es-MX" dirty="0" smtClean="0"/>
          </a:p>
          <a:p>
            <a:pPr lvl="1"/>
            <a:endParaRPr lang="es-MX" dirty="0" smtClean="0"/>
          </a:p>
          <a:p>
            <a:pPr marL="274320" lvl="1" indent="0">
              <a:buNone/>
            </a:pPr>
            <a:endParaRPr lang="es-MX" dirty="0"/>
          </a:p>
        </p:txBody>
      </p:sp>
    </p:spTree>
    <p:extLst>
      <p:ext uri="{BB962C8B-B14F-4D97-AF65-F5344CB8AC3E}">
        <p14:creationId xmlns:p14="http://schemas.microsoft.com/office/powerpoint/2010/main" val="3115937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a:t>
            </a:r>
            <a:endParaRPr lang="en-US"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0" y="923945"/>
            <a:ext cx="4724400" cy="580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00715"/>
            <a:ext cx="7676651" cy="55197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874812"/>
            <a:ext cx="5332239" cy="57736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01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animEffect transition="in" filter="fade">
                                      <p:cBhvr>
                                        <p:cTn id="9" dur="5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p:cTn id="14" dur="500" fill="hold"/>
                                        <p:tgtEl>
                                          <p:spTgt spid="4099"/>
                                        </p:tgtEl>
                                        <p:attrNameLst>
                                          <p:attrName>ppt_w</p:attrName>
                                        </p:attrNameLst>
                                      </p:cBhvr>
                                      <p:tavLst>
                                        <p:tav tm="0">
                                          <p:val>
                                            <p:fltVal val="0"/>
                                          </p:val>
                                        </p:tav>
                                        <p:tav tm="100000">
                                          <p:val>
                                            <p:strVal val="#ppt_w"/>
                                          </p:val>
                                        </p:tav>
                                      </p:tavLst>
                                    </p:anim>
                                    <p:anim calcmode="lin" valueType="num">
                                      <p:cBhvr>
                                        <p:cTn id="15" dur="500" fill="hold"/>
                                        <p:tgtEl>
                                          <p:spTgt spid="4099"/>
                                        </p:tgtEl>
                                        <p:attrNameLst>
                                          <p:attrName>ppt_h</p:attrName>
                                        </p:attrNameLst>
                                      </p:cBhvr>
                                      <p:tavLst>
                                        <p:tav tm="0">
                                          <p:val>
                                            <p:fltVal val="0"/>
                                          </p:val>
                                        </p:tav>
                                        <p:tav tm="100000">
                                          <p:val>
                                            <p:strVal val="#ppt_h"/>
                                          </p:val>
                                        </p:tav>
                                      </p:tavLst>
                                    </p:anim>
                                    <p:animEffect transition="in" filter="fade">
                                      <p:cBhvr>
                                        <p:cTn id="16"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2800" dirty="0" smtClean="0"/>
              <a:t>Tecnología en el Trabajo del Promotor</a:t>
            </a:r>
            <a:endParaRPr lang="es-MX" sz="2800" dirty="0"/>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r>
              <a:rPr lang="es-MX" dirty="0" smtClean="0"/>
              <a:t>El celular es su “oficina móvil”, les permite:</a:t>
            </a:r>
          </a:p>
          <a:p>
            <a:pPr lvl="1"/>
            <a:r>
              <a:rPr lang="es-MX" dirty="0" smtClean="0"/>
              <a:t>tomar notas</a:t>
            </a:r>
          </a:p>
          <a:p>
            <a:pPr lvl="1"/>
            <a:r>
              <a:rPr lang="es-MX" dirty="0" smtClean="0"/>
              <a:t>guardar información de contacto de los participantes</a:t>
            </a:r>
          </a:p>
          <a:p>
            <a:pPr lvl="1"/>
            <a:r>
              <a:rPr lang="es-MX" dirty="0"/>
              <a:t>e</a:t>
            </a:r>
            <a:r>
              <a:rPr lang="es-MX" dirty="0" smtClean="0"/>
              <a:t>nviar mensajes de texto como recordatorio para mejorar asistencia </a:t>
            </a:r>
          </a:p>
          <a:p>
            <a:pPr lvl="1"/>
            <a:r>
              <a:rPr lang="es-MX" dirty="0"/>
              <a:t>t</a:t>
            </a:r>
            <a:r>
              <a:rPr lang="es-MX" dirty="0" smtClean="0"/>
              <a:t>omar fotos para documentar actividades</a:t>
            </a:r>
          </a:p>
          <a:p>
            <a:pPr lvl="1"/>
            <a:r>
              <a:rPr lang="es-MX" dirty="0" smtClean="0"/>
              <a:t>recibir y mandar correo electrónicos</a:t>
            </a:r>
          </a:p>
          <a:p>
            <a:pPr lvl="1"/>
            <a:r>
              <a:rPr lang="es-MX" dirty="0"/>
              <a:t>c</a:t>
            </a:r>
            <a:r>
              <a:rPr lang="es-MX" dirty="0" smtClean="0"/>
              <a:t>omunicarse con personal del proyecto</a:t>
            </a:r>
          </a:p>
          <a:p>
            <a:r>
              <a:rPr lang="es-MX" dirty="0" smtClean="0"/>
              <a:t>Facebook es utilizado para:</a:t>
            </a:r>
          </a:p>
          <a:p>
            <a:pPr lvl="1"/>
            <a:r>
              <a:rPr lang="es-MX" dirty="0"/>
              <a:t>r</a:t>
            </a:r>
            <a:r>
              <a:rPr lang="es-MX" dirty="0" smtClean="0"/>
              <a:t>eclutar – pueden alcázar a mucha gente rápidamente </a:t>
            </a:r>
          </a:p>
          <a:p>
            <a:pPr lvl="1"/>
            <a:r>
              <a:rPr lang="es-MX" dirty="0"/>
              <a:t>e</a:t>
            </a:r>
            <a:r>
              <a:rPr lang="es-MX" dirty="0" smtClean="0"/>
              <a:t>nviar mensaje de recordatorio- mejorar asistencia</a:t>
            </a:r>
          </a:p>
          <a:p>
            <a:pPr lvl="1"/>
            <a:r>
              <a:rPr lang="es-MX" dirty="0"/>
              <a:t>comunicarse con personal del proyecto</a:t>
            </a:r>
          </a:p>
          <a:p>
            <a:endParaRPr lang="es-MX" dirty="0" smtClean="0"/>
          </a:p>
          <a:p>
            <a:endParaRPr lang="es-MX" dirty="0"/>
          </a:p>
        </p:txBody>
      </p:sp>
    </p:spTree>
    <p:extLst>
      <p:ext uri="{BB962C8B-B14F-4D97-AF65-F5344CB8AC3E}">
        <p14:creationId xmlns:p14="http://schemas.microsoft.com/office/powerpoint/2010/main" val="20885510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1859</TotalTime>
  <Words>785</Words>
  <Application>Microsoft Office PowerPoint</Application>
  <PresentationFormat>On-screen Show (4:3)</PresentationFormat>
  <Paragraphs>108</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PowerPoint Presentation</vt:lpstr>
      <vt:lpstr>Proyecto: Su Corazón Su Vida</vt:lpstr>
      <vt:lpstr>Capacitación del Promotor</vt:lpstr>
      <vt:lpstr>Alcance a la Comunidad</vt:lpstr>
      <vt:lpstr>Promotores y Tecnología</vt:lpstr>
      <vt:lpstr>Promotores y Tecnología Continua</vt:lpstr>
      <vt:lpstr>Uso de la tecnología para enfrentar los desafíos del proyecto</vt:lpstr>
      <vt:lpstr>Facebook</vt:lpstr>
      <vt:lpstr>Tecnología en el Trabajo del Promotor</vt:lpstr>
      <vt:lpstr>Tecnología en el Trabajo del Promotor </vt:lpstr>
      <vt:lpstr>Gracias</vt:lpstr>
      <vt:lpstr>La Tecnología en Practica</vt:lpstr>
      <vt:lpstr>PowerPoint Presentation</vt:lpstr>
      <vt:lpstr>La Tecnología en Practica</vt:lpstr>
      <vt:lpstr>PowerPoint Presentation</vt:lpstr>
      <vt:lpstr>PowerPoint Presentation</vt:lpstr>
    </vt:vector>
  </TitlesOfParts>
  <Company>USC Health Science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 Corazon Su Vida</dc:title>
  <dc:creator>Robles, Marisela</dc:creator>
  <cp:lastModifiedBy>Robles, Marisela</cp:lastModifiedBy>
  <cp:revision>129</cp:revision>
  <dcterms:created xsi:type="dcterms:W3CDTF">2013-09-04T21:08:28Z</dcterms:created>
  <dcterms:modified xsi:type="dcterms:W3CDTF">2015-11-18T00:42:43Z</dcterms:modified>
</cp:coreProperties>
</file>