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72" r:id="rId4"/>
    <p:sldId id="288" r:id="rId5"/>
    <p:sldId id="273" r:id="rId6"/>
    <p:sldId id="290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6CB"/>
    <a:srgbClr val="6471D6"/>
    <a:srgbClr val="FF7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2430" autoAdjust="0"/>
  </p:normalViewPr>
  <p:slideViewPr>
    <p:cSldViewPr snapToGrid="0" snapToObjects="1">
      <p:cViewPr>
        <p:scale>
          <a:sx n="76" d="100"/>
          <a:sy n="76" d="100"/>
        </p:scale>
        <p:origin x="-8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364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Determinantes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6471D6"/>
              </a:solidFill>
            </c:spPr>
          </c:dPt>
          <c:dPt>
            <c:idx val="3"/>
            <c:invertIfNegative val="0"/>
            <c:bubble3D val="0"/>
            <c:spPr>
              <a:solidFill>
                <a:srgbClr val="7AC6CB"/>
              </a:solidFill>
            </c:spPr>
          </c:dPt>
          <c:cat>
            <c:strRef>
              <c:f>Sheet1!$A$2:$A$5</c:f>
              <c:strCache>
                <c:ptCount val="4"/>
                <c:pt idx="0">
                  <c:v>Factores Socioeconomicos</c:v>
                </c:pt>
                <c:pt idx="1">
                  <c:v>Habitos de Salud</c:v>
                </c:pt>
                <c:pt idx="2">
                  <c:v>Servicios de Salud</c:v>
                </c:pt>
                <c:pt idx="3">
                  <c:v>Factores Ambientales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66713088"/>
        <c:axId val="36318016"/>
      </c:barChart>
      <c:catAx>
        <c:axId val="66713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6318016"/>
        <c:crosses val="autoZero"/>
        <c:auto val="1"/>
        <c:lblAlgn val="ctr"/>
        <c:lblOffset val="100"/>
        <c:noMultiLvlLbl val="0"/>
      </c:catAx>
      <c:valAx>
        <c:axId val="36318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671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Determinantes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 fov="600000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 fov="600000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6471D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 fov="600000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 fov="600000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Sheet1!$A$2:$A$5</c:f>
              <c:strCache>
                <c:ptCount val="4"/>
                <c:pt idx="0">
                  <c:v>Factores Socioeconómicos</c:v>
                </c:pt>
                <c:pt idx="1">
                  <c:v>Habitos de Salud</c:v>
                </c:pt>
                <c:pt idx="2">
                  <c:v>Servicios de Salud</c:v>
                </c:pt>
                <c:pt idx="3">
                  <c:v>Factores Ambientales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15136"/>
        <c:axId val="36320320"/>
      </c:barChart>
      <c:catAx>
        <c:axId val="66715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20320"/>
        <c:crosses val="autoZero"/>
        <c:auto val="1"/>
        <c:lblAlgn val="ctr"/>
        <c:lblOffset val="100"/>
        <c:noMultiLvlLbl val="0"/>
      </c:catAx>
      <c:valAx>
        <c:axId val="3632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1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3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99364-E6C4-6B4E-937C-0F87F88771D7}" type="doc">
      <dgm:prSet loTypeId="urn:microsoft.com/office/officeart/2005/8/layout/matrix1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B248FCB-DC57-6946-969B-8D011452BDC9}">
      <dgm:prSet phldrT="[Text]"/>
      <dgm:spPr/>
      <dgm:t>
        <a:bodyPr/>
        <a:lstStyle/>
        <a:p>
          <a:r>
            <a:rPr lang="en-US" dirty="0" err="1" smtClean="0"/>
            <a:t>Mejorando</a:t>
          </a:r>
          <a:r>
            <a:rPr lang="en-US" dirty="0" smtClean="0"/>
            <a:t> el </a:t>
          </a:r>
          <a:r>
            <a:rPr lang="en-US" dirty="0" err="1" smtClean="0"/>
            <a:t>Acceso</a:t>
          </a:r>
          <a:r>
            <a:rPr lang="en-US" dirty="0" smtClean="0"/>
            <a:t> a la </a:t>
          </a:r>
          <a:r>
            <a:rPr lang="en-US" dirty="0" err="1" smtClean="0"/>
            <a:t>Salud</a:t>
          </a:r>
          <a:r>
            <a:rPr lang="en-US" dirty="0" smtClean="0"/>
            <a:t> Oral</a:t>
          </a:r>
          <a:endParaRPr lang="en-US" dirty="0"/>
        </a:p>
      </dgm:t>
    </dgm:pt>
    <dgm:pt modelId="{640A3535-4BB1-7E40-8C25-2DE43CAE613B}" type="parTrans" cxnId="{5B65A814-EA84-1E4D-B2E8-68A01C0FEA13}">
      <dgm:prSet/>
      <dgm:spPr/>
      <dgm:t>
        <a:bodyPr/>
        <a:lstStyle/>
        <a:p>
          <a:endParaRPr lang="en-US"/>
        </a:p>
      </dgm:t>
    </dgm:pt>
    <dgm:pt modelId="{64FE6EE1-9A0A-F24F-BE8E-633405283E83}" type="sibTrans" cxnId="{5B65A814-EA84-1E4D-B2E8-68A01C0FEA13}">
      <dgm:prSet/>
      <dgm:spPr/>
      <dgm:t>
        <a:bodyPr/>
        <a:lstStyle/>
        <a:p>
          <a:endParaRPr lang="en-US"/>
        </a:p>
      </dgm:t>
    </dgm:pt>
    <dgm:pt modelId="{BB8E87DB-C912-B445-B4EF-445C15FC4D84}">
      <dgm:prSet phldrT="[Text]" custT="1"/>
      <dgm:spPr/>
      <dgm:t>
        <a:bodyPr/>
        <a:lstStyle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dirty="0" smtClean="0"/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dirty="0" err="1" smtClean="0"/>
            <a:t>Financiamiento</a:t>
          </a:r>
          <a:r>
            <a:rPr lang="en-US" sz="2400" b="1" dirty="0" smtClean="0"/>
            <a:t> P</a:t>
          </a:r>
          <a:r>
            <a:rPr lang="es-ES_tradnl" sz="2400" b="1" noProof="0" dirty="0" err="1" smtClean="0"/>
            <a:t>úblico</a:t>
          </a:r>
          <a:endParaRPr lang="es-ES_tradnl" sz="2400" b="1" noProof="0" dirty="0" smtClean="0"/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dirty="0" err="1" smtClean="0"/>
            <a:t>Apoyo</a:t>
          </a:r>
          <a:r>
            <a:rPr lang="en-US" sz="1900" dirty="0" smtClean="0"/>
            <a:t> a la </a:t>
          </a:r>
          <a:r>
            <a:rPr lang="es-ES_tradnl" sz="1900" noProof="0" dirty="0" smtClean="0"/>
            <a:t>prevención</a:t>
          </a:r>
          <a:r>
            <a:rPr lang="en-US" sz="1900" dirty="0" smtClean="0"/>
            <a:t>, la </a:t>
          </a:r>
          <a:r>
            <a:rPr lang="es-ES_tradnl" sz="1900" noProof="0" dirty="0" smtClean="0"/>
            <a:t>atención</a:t>
          </a:r>
          <a:r>
            <a:rPr lang="en-US" sz="1900" dirty="0" smtClean="0"/>
            <a:t> y el </a:t>
          </a:r>
          <a:r>
            <a:rPr lang="es-ES_tradnl" sz="1900" noProof="0" dirty="0" smtClean="0"/>
            <a:t>entrenamiento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900" noProof="0" dirty="0" smtClean="0"/>
            <a:t>Políticas</a:t>
          </a:r>
          <a:r>
            <a:rPr lang="en-US" sz="1900" dirty="0" smtClean="0"/>
            <a:t> de </a:t>
          </a:r>
          <a:r>
            <a:rPr lang="en-US" sz="1900" dirty="0" err="1" smtClean="0"/>
            <a:t>pago</a:t>
          </a:r>
          <a:r>
            <a:rPr lang="en-US" sz="1900" dirty="0" smtClean="0"/>
            <a:t> </a:t>
          </a:r>
          <a:r>
            <a:rPr lang="en-US" sz="1900" dirty="0" err="1" smtClean="0"/>
            <a:t>congruentes</a:t>
          </a:r>
          <a:r>
            <a:rPr lang="en-US" sz="1900" dirty="0" smtClean="0"/>
            <a:t> con </a:t>
          </a:r>
          <a:r>
            <a:rPr lang="en-US" sz="1900" dirty="0" err="1" smtClean="0"/>
            <a:t>resultados</a:t>
          </a:r>
          <a:r>
            <a:rPr lang="en-US" sz="1900" dirty="0" smtClean="0"/>
            <a:t>, </a:t>
          </a:r>
          <a:r>
            <a:rPr lang="en-US" sz="1900" dirty="0" err="1" smtClean="0"/>
            <a:t>evidencia</a:t>
          </a:r>
          <a:r>
            <a:rPr lang="en-US" sz="1900" dirty="0" smtClean="0"/>
            <a:t>, </a:t>
          </a:r>
          <a:r>
            <a:rPr lang="es-ES_tradnl" sz="1900" noProof="0" dirty="0" smtClean="0"/>
            <a:t>prevención</a:t>
          </a:r>
          <a:r>
            <a:rPr lang="en-US" sz="1900" dirty="0" smtClean="0"/>
            <a:t>,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900" dirty="0" smtClean="0"/>
            <a:t>Y </a:t>
          </a:r>
          <a:r>
            <a:rPr lang="en-US" sz="1900" dirty="0" err="1" smtClean="0"/>
            <a:t>manejo</a:t>
          </a:r>
          <a:r>
            <a:rPr lang="en-US" sz="1900" dirty="0" smtClean="0"/>
            <a:t> de </a:t>
          </a:r>
          <a:r>
            <a:rPr lang="en-US" sz="1900" dirty="0" err="1" smtClean="0"/>
            <a:t>enfermedades</a:t>
          </a:r>
          <a:r>
            <a:rPr lang="en-US" sz="1900" dirty="0" smtClean="0"/>
            <a:t> </a:t>
          </a:r>
          <a:endParaRPr lang="en-US" sz="1900" dirty="0"/>
        </a:p>
      </dgm:t>
    </dgm:pt>
    <dgm:pt modelId="{69FCDC1F-D5BF-FE4E-894A-F7B5CE27CD5D}" type="parTrans" cxnId="{5395D0F4-895C-8446-83EE-6BB9205A9714}">
      <dgm:prSet/>
      <dgm:spPr/>
      <dgm:t>
        <a:bodyPr/>
        <a:lstStyle/>
        <a:p>
          <a:endParaRPr lang="en-US"/>
        </a:p>
      </dgm:t>
    </dgm:pt>
    <dgm:pt modelId="{D8510E53-D7A9-8D47-9EAB-E71007594EE6}" type="sibTrans" cxnId="{5395D0F4-895C-8446-83EE-6BB9205A9714}">
      <dgm:prSet/>
      <dgm:spPr/>
      <dgm:t>
        <a:bodyPr/>
        <a:lstStyle/>
        <a:p>
          <a:endParaRPr lang="en-US"/>
        </a:p>
      </dgm:t>
    </dgm:pt>
    <dgm:pt modelId="{44437E66-0327-BC46-B14F-8212A6A07CA0}">
      <dgm:prSet phldrT="[Text]" custT="1"/>
      <dgm:spPr/>
      <dgm:t>
        <a:bodyPr/>
        <a:lstStyle/>
        <a:p>
          <a:endParaRPr lang="en-US" sz="2400" b="1" dirty="0" smtClean="0"/>
        </a:p>
        <a:p>
          <a:r>
            <a:rPr lang="es-ES_tradnl" sz="2400" b="1" noProof="0" dirty="0" smtClean="0"/>
            <a:t>Políticas</a:t>
          </a:r>
          <a:r>
            <a:rPr lang="en-US" sz="2400" b="1" dirty="0" smtClean="0"/>
            <a:t> P</a:t>
          </a:r>
          <a:r>
            <a:rPr lang="es-ES_tradnl" sz="2400" b="1" noProof="0" dirty="0" err="1" smtClean="0"/>
            <a:t>úblicas</a:t>
          </a:r>
          <a:endParaRPr lang="es-ES_tradnl" sz="2400" b="1" noProof="0" dirty="0" smtClean="0"/>
        </a:p>
        <a:p>
          <a:r>
            <a:rPr lang="en-US" sz="1900" b="0" dirty="0" err="1" smtClean="0"/>
            <a:t>Salud</a:t>
          </a:r>
          <a:r>
            <a:rPr lang="en-US" sz="1900" b="0" dirty="0" smtClean="0"/>
            <a:t> oral </a:t>
          </a:r>
          <a:r>
            <a:rPr lang="en-US" sz="1900" b="0" dirty="0" err="1" smtClean="0"/>
            <a:t>componente</a:t>
          </a:r>
          <a:r>
            <a:rPr lang="en-US" sz="1900" b="0" dirty="0" smtClean="0"/>
            <a:t> clave de las p</a:t>
          </a:r>
          <a:r>
            <a:rPr lang="es-ES_tradnl" sz="1900" b="0" noProof="0" dirty="0" err="1" smtClean="0"/>
            <a:t>olíticas</a:t>
          </a:r>
          <a:r>
            <a:rPr lang="en-US" sz="1900" b="0" dirty="0" smtClean="0"/>
            <a:t> de </a:t>
          </a:r>
          <a:r>
            <a:rPr lang="en-US" sz="1900" b="0" dirty="0" err="1" smtClean="0"/>
            <a:t>salud</a:t>
          </a:r>
          <a:endParaRPr lang="en-US" sz="1900" b="0" dirty="0" smtClean="0"/>
        </a:p>
        <a:p>
          <a:r>
            <a:rPr lang="en-US" sz="1900" b="0" dirty="0" smtClean="0"/>
            <a:t>P</a:t>
          </a:r>
          <a:r>
            <a:rPr lang="es-ES_tradnl" sz="1900" b="0" noProof="0" dirty="0" err="1" smtClean="0"/>
            <a:t>olíticas</a:t>
          </a:r>
          <a:r>
            <a:rPr lang="en-US" sz="1900" b="0" dirty="0" smtClean="0"/>
            <a:t> de </a:t>
          </a:r>
          <a:r>
            <a:rPr lang="en-US" sz="1900" b="0" dirty="0" err="1" smtClean="0"/>
            <a:t>salud</a:t>
          </a:r>
          <a:r>
            <a:rPr lang="en-US" sz="1900" b="0" dirty="0" smtClean="0"/>
            <a:t> </a:t>
          </a:r>
          <a:r>
            <a:rPr lang="en-US" sz="1900" b="0" dirty="0" err="1" smtClean="0"/>
            <a:t>consistentes</a:t>
          </a:r>
          <a:r>
            <a:rPr lang="en-US" sz="1900" b="0" dirty="0" smtClean="0"/>
            <a:t> a </a:t>
          </a:r>
          <a:r>
            <a:rPr lang="en-US" sz="1900" b="0" dirty="0" err="1" smtClean="0"/>
            <a:t>nivel</a:t>
          </a:r>
          <a:r>
            <a:rPr lang="en-US" sz="1900" b="0" dirty="0" smtClean="0"/>
            <a:t> local, </a:t>
          </a:r>
          <a:r>
            <a:rPr lang="en-US" sz="1900" b="0" dirty="0" err="1" smtClean="0"/>
            <a:t>estatal</a:t>
          </a:r>
          <a:r>
            <a:rPr lang="en-US" sz="1900" b="0" dirty="0" smtClean="0"/>
            <a:t>, y federal</a:t>
          </a:r>
        </a:p>
        <a:p>
          <a:endParaRPr lang="en-US" sz="2000" dirty="0"/>
        </a:p>
      </dgm:t>
    </dgm:pt>
    <dgm:pt modelId="{6F2A88F7-F02F-EA48-8154-E27047F118B2}" type="parTrans" cxnId="{6AB5BE14-E3E8-3949-BEC6-6905887145ED}">
      <dgm:prSet/>
      <dgm:spPr/>
      <dgm:t>
        <a:bodyPr/>
        <a:lstStyle/>
        <a:p>
          <a:endParaRPr lang="en-US"/>
        </a:p>
      </dgm:t>
    </dgm:pt>
    <dgm:pt modelId="{717B8AFE-E97E-9240-8BA1-F745E1F7D021}" type="sibTrans" cxnId="{6AB5BE14-E3E8-3949-BEC6-6905887145ED}">
      <dgm:prSet/>
      <dgm:spPr/>
      <dgm:t>
        <a:bodyPr/>
        <a:lstStyle/>
        <a:p>
          <a:endParaRPr lang="en-US"/>
        </a:p>
      </dgm:t>
    </dgm:pt>
    <dgm:pt modelId="{1CF6CCC0-D5DF-1D49-AB99-6C72AE8F024F}">
      <dgm:prSet phldrT="[Text]" custT="1"/>
      <dgm:spPr/>
      <dgm:t>
        <a:bodyPr/>
        <a:lstStyle/>
        <a:p>
          <a:r>
            <a:rPr lang="en-US" sz="2400" b="1" dirty="0" err="1" smtClean="0"/>
            <a:t>Servicios</a:t>
          </a:r>
          <a:endParaRPr lang="en-US" sz="2400" b="1" dirty="0" smtClean="0"/>
        </a:p>
        <a:p>
          <a:r>
            <a:rPr lang="en-US" sz="2000" dirty="0" err="1" smtClean="0"/>
            <a:t>Fuerza</a:t>
          </a:r>
          <a:r>
            <a:rPr lang="en-US" sz="2000" dirty="0" smtClean="0"/>
            <a:t> </a:t>
          </a:r>
          <a:r>
            <a:rPr lang="en-US" sz="2000" dirty="0" err="1" smtClean="0"/>
            <a:t>laboral</a:t>
          </a:r>
          <a:r>
            <a:rPr lang="en-US" sz="2000" dirty="0" smtClean="0"/>
            <a:t> </a:t>
          </a:r>
          <a:r>
            <a:rPr lang="en-US" sz="2000" dirty="0" err="1" smtClean="0"/>
            <a:t>suficiente</a:t>
          </a:r>
          <a:endParaRPr lang="en-US" sz="2000" dirty="0" smtClean="0"/>
        </a:p>
        <a:p>
          <a:r>
            <a:rPr lang="en-US" sz="2000" dirty="0" err="1" smtClean="0"/>
            <a:t>Cuidados</a:t>
          </a:r>
          <a:r>
            <a:rPr lang="en-US" sz="2000" dirty="0" smtClean="0"/>
            <a:t> </a:t>
          </a:r>
          <a:r>
            <a:rPr lang="en-US" sz="2000" dirty="0" err="1" smtClean="0"/>
            <a:t>basados</a:t>
          </a:r>
          <a:r>
            <a:rPr lang="en-US" sz="2000" dirty="0" smtClean="0"/>
            <a:t> </a:t>
          </a:r>
          <a:r>
            <a:rPr lang="en-US" sz="2000" dirty="0" err="1" smtClean="0"/>
            <a:t>en</a:t>
          </a:r>
          <a:r>
            <a:rPr lang="en-US" sz="2000" dirty="0" smtClean="0"/>
            <a:t> </a:t>
          </a:r>
          <a:r>
            <a:rPr lang="en-US" sz="2000" dirty="0" err="1" smtClean="0"/>
            <a:t>evidencia</a:t>
          </a:r>
          <a:endParaRPr lang="en-US" sz="2000" dirty="0" smtClean="0"/>
        </a:p>
        <a:p>
          <a:r>
            <a:rPr lang="en-US" sz="2000" dirty="0" smtClean="0"/>
            <a:t>Integra</a:t>
          </a:r>
          <a:r>
            <a:rPr lang="es-ES_tradnl" sz="2000" noProof="0" dirty="0" err="1" smtClean="0"/>
            <a:t>ción</a:t>
          </a:r>
          <a:r>
            <a:rPr lang="es-ES_tradnl" sz="2000" noProof="0" dirty="0" smtClean="0"/>
            <a:t> </a:t>
          </a:r>
          <a:r>
            <a:rPr lang="en-US" sz="2000" dirty="0" smtClean="0"/>
            <a:t>a </a:t>
          </a:r>
          <a:r>
            <a:rPr lang="en-US" sz="2000" dirty="0" err="1" smtClean="0"/>
            <a:t>todos</a:t>
          </a:r>
          <a:r>
            <a:rPr lang="en-US" sz="2000" dirty="0" smtClean="0"/>
            <a:t> </a:t>
          </a:r>
          <a:r>
            <a:rPr lang="en-US" sz="2000" dirty="0" err="1" smtClean="0"/>
            <a:t>los</a:t>
          </a:r>
          <a:r>
            <a:rPr lang="en-US" sz="2000" dirty="0" smtClean="0"/>
            <a:t> </a:t>
          </a:r>
          <a:r>
            <a:rPr lang="en-US" sz="2000" dirty="0" err="1" smtClean="0"/>
            <a:t>niveles</a:t>
          </a:r>
          <a:endParaRPr lang="en-US" sz="2000" dirty="0" smtClean="0"/>
        </a:p>
        <a:p>
          <a:r>
            <a:rPr lang="en-US" sz="1900" dirty="0" err="1" smtClean="0"/>
            <a:t>Servicios</a:t>
          </a:r>
          <a:r>
            <a:rPr lang="en-US" sz="1900" dirty="0" smtClean="0"/>
            <a:t> </a:t>
          </a:r>
          <a:r>
            <a:rPr lang="en-US" sz="1900" dirty="0" err="1" smtClean="0"/>
            <a:t>centrados</a:t>
          </a:r>
          <a:r>
            <a:rPr lang="en-US" sz="1900" dirty="0" smtClean="0"/>
            <a:t> </a:t>
          </a:r>
          <a:r>
            <a:rPr lang="en-US" sz="1900" dirty="0" err="1" smtClean="0"/>
            <a:t>en</a:t>
          </a:r>
          <a:r>
            <a:rPr lang="en-US" sz="1900" dirty="0" smtClean="0"/>
            <a:t> el </a:t>
          </a:r>
          <a:r>
            <a:rPr lang="en-US" sz="1900" dirty="0" err="1" smtClean="0"/>
            <a:t>consumidor</a:t>
          </a:r>
          <a:endParaRPr lang="en-US" sz="1900" dirty="0" smtClean="0"/>
        </a:p>
        <a:p>
          <a:endParaRPr lang="en-US" sz="2000" dirty="0"/>
        </a:p>
      </dgm:t>
    </dgm:pt>
    <dgm:pt modelId="{2E59CE7F-C959-F943-8BB9-52CBE5E35A4C}" type="parTrans" cxnId="{2AA7CD51-A8E1-0F49-B807-C372C8C885CB}">
      <dgm:prSet/>
      <dgm:spPr/>
      <dgm:t>
        <a:bodyPr/>
        <a:lstStyle/>
        <a:p>
          <a:endParaRPr lang="en-US"/>
        </a:p>
      </dgm:t>
    </dgm:pt>
    <dgm:pt modelId="{D29072C7-FFAD-4C4B-B8A1-C11C90D27111}" type="sibTrans" cxnId="{2AA7CD51-A8E1-0F49-B807-C372C8C885CB}">
      <dgm:prSet/>
      <dgm:spPr/>
      <dgm:t>
        <a:bodyPr/>
        <a:lstStyle/>
        <a:p>
          <a:endParaRPr lang="en-US"/>
        </a:p>
      </dgm:t>
    </dgm:pt>
    <dgm:pt modelId="{EF29B2C3-7FA1-8C4F-A182-AD77BB5DA2A9}">
      <dgm:prSet phldrT="[Text]" custT="1"/>
      <dgm:spPr/>
      <dgm:t>
        <a:bodyPr/>
        <a:lstStyle/>
        <a:p>
          <a:r>
            <a:rPr lang="en-US" sz="2400" b="1" dirty="0" err="1" smtClean="0"/>
            <a:t>Comunidad</a:t>
          </a:r>
          <a:endParaRPr lang="en-US" sz="2400" b="1" dirty="0" smtClean="0"/>
        </a:p>
        <a:p>
          <a:r>
            <a:rPr lang="en-US" sz="1900" dirty="0" smtClean="0"/>
            <a:t>Integra</a:t>
          </a:r>
          <a:r>
            <a:rPr lang="es-ES_tradnl" sz="1900" noProof="0" dirty="0" err="1" smtClean="0"/>
            <a:t>ción</a:t>
          </a:r>
          <a:r>
            <a:rPr lang="en-US" sz="1900" dirty="0" smtClean="0"/>
            <a:t> de </a:t>
          </a:r>
          <a:r>
            <a:rPr lang="en-US" sz="1900" dirty="0" err="1" smtClean="0"/>
            <a:t>salud</a:t>
          </a:r>
          <a:r>
            <a:rPr lang="en-US" sz="1900" dirty="0" smtClean="0"/>
            <a:t> oral </a:t>
          </a:r>
          <a:r>
            <a:rPr lang="en-US" sz="1900" dirty="0" err="1" smtClean="0"/>
            <a:t>en</a:t>
          </a:r>
          <a:r>
            <a:rPr lang="en-US" sz="1900" dirty="0" smtClean="0"/>
            <a:t> </a:t>
          </a:r>
          <a:r>
            <a:rPr lang="en-US" sz="1900" dirty="0" err="1" smtClean="0"/>
            <a:t>escuelas</a:t>
          </a:r>
          <a:r>
            <a:rPr lang="en-US" sz="1900" dirty="0" smtClean="0"/>
            <a:t> y </a:t>
          </a:r>
          <a:r>
            <a:rPr lang="en-US" sz="1900" dirty="0" err="1" smtClean="0"/>
            <a:t>servicios</a:t>
          </a:r>
          <a:r>
            <a:rPr lang="en-US" sz="1900" dirty="0" smtClean="0"/>
            <a:t> </a:t>
          </a:r>
          <a:r>
            <a:rPr lang="en-US" sz="1900" dirty="0" err="1" smtClean="0"/>
            <a:t>sociales</a:t>
          </a:r>
          <a:endParaRPr lang="en-US" sz="1900" dirty="0" smtClean="0"/>
        </a:p>
        <a:p>
          <a:r>
            <a:rPr lang="en-US" sz="1900" dirty="0" err="1" smtClean="0"/>
            <a:t>Educa</a:t>
          </a:r>
          <a:r>
            <a:rPr lang="es-ES_tradnl" sz="1900" noProof="0" dirty="0" err="1" smtClean="0"/>
            <a:t>ción</a:t>
          </a:r>
          <a:r>
            <a:rPr lang="en-US" sz="1900" dirty="0" smtClean="0"/>
            <a:t> para la </a:t>
          </a:r>
          <a:r>
            <a:rPr lang="en-US" sz="1900" dirty="0" err="1" smtClean="0"/>
            <a:t>salud</a:t>
          </a:r>
          <a:endParaRPr lang="en-US" sz="1900" dirty="0" smtClean="0"/>
        </a:p>
        <a:p>
          <a:r>
            <a:rPr lang="en-US" sz="1900" dirty="0" err="1" smtClean="0"/>
            <a:t>Infraestructura</a:t>
          </a:r>
          <a:r>
            <a:rPr lang="en-US" sz="1900" dirty="0" smtClean="0"/>
            <a:t> de </a:t>
          </a:r>
          <a:r>
            <a:rPr lang="en-US" sz="1900" dirty="0" err="1" smtClean="0"/>
            <a:t>preven</a:t>
          </a:r>
          <a:r>
            <a:rPr lang="es-ES_tradnl" sz="1900" noProof="0" dirty="0" err="1" smtClean="0"/>
            <a:t>ción</a:t>
          </a:r>
          <a:endParaRPr lang="es-ES_tradnl" sz="1900" noProof="0" dirty="0" smtClean="0"/>
        </a:p>
        <a:p>
          <a:r>
            <a:rPr lang="en-US" sz="2000" dirty="0" smtClean="0"/>
            <a:t> </a:t>
          </a:r>
          <a:endParaRPr lang="en-US" sz="2000" dirty="0"/>
        </a:p>
      </dgm:t>
    </dgm:pt>
    <dgm:pt modelId="{DB7571FE-B3E8-0C4B-A243-924BFAEA8E59}" type="parTrans" cxnId="{DBA07D31-1AB1-714A-913A-3DCE2286CF86}">
      <dgm:prSet/>
      <dgm:spPr/>
      <dgm:t>
        <a:bodyPr/>
        <a:lstStyle/>
        <a:p>
          <a:endParaRPr lang="en-US"/>
        </a:p>
      </dgm:t>
    </dgm:pt>
    <dgm:pt modelId="{780B8C9C-06AD-6941-ACBD-B9C5CD8F730E}" type="sibTrans" cxnId="{DBA07D31-1AB1-714A-913A-3DCE2286CF86}">
      <dgm:prSet/>
      <dgm:spPr/>
      <dgm:t>
        <a:bodyPr/>
        <a:lstStyle/>
        <a:p>
          <a:endParaRPr lang="en-US"/>
        </a:p>
      </dgm:t>
    </dgm:pt>
    <dgm:pt modelId="{E660B7FC-0A1C-374A-8355-D31E04A5445C}" type="pres">
      <dgm:prSet presAssocID="{C3A99364-E6C4-6B4E-937C-0F87F88771D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091E3AD-A290-9742-8D74-D0B90E207689}" type="pres">
      <dgm:prSet presAssocID="{C3A99364-E6C4-6B4E-937C-0F87F88771D7}" presName="matrix" presStyleCnt="0"/>
      <dgm:spPr/>
    </dgm:pt>
    <dgm:pt modelId="{44D128DE-F6A4-EA4F-AC3E-82C684D984EC}" type="pres">
      <dgm:prSet presAssocID="{C3A99364-E6C4-6B4E-937C-0F87F88771D7}" presName="tile1" presStyleLbl="node1" presStyleIdx="0" presStyleCnt="4"/>
      <dgm:spPr/>
      <dgm:t>
        <a:bodyPr/>
        <a:lstStyle/>
        <a:p>
          <a:endParaRPr lang="en-US"/>
        </a:p>
      </dgm:t>
    </dgm:pt>
    <dgm:pt modelId="{7A0759C0-8EEF-CC47-A606-7BF923DCF3FE}" type="pres">
      <dgm:prSet presAssocID="{C3A99364-E6C4-6B4E-937C-0F87F88771D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2EF39-9C55-6F40-B6F6-5864419D98E4}" type="pres">
      <dgm:prSet presAssocID="{C3A99364-E6C4-6B4E-937C-0F87F88771D7}" presName="tile2" presStyleLbl="node1" presStyleIdx="1" presStyleCnt="4"/>
      <dgm:spPr/>
      <dgm:t>
        <a:bodyPr/>
        <a:lstStyle/>
        <a:p>
          <a:endParaRPr lang="en-US"/>
        </a:p>
      </dgm:t>
    </dgm:pt>
    <dgm:pt modelId="{C4F60A9E-E122-5D40-9414-6FB23B320B5D}" type="pres">
      <dgm:prSet presAssocID="{C3A99364-E6C4-6B4E-937C-0F87F88771D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49ADD-BB1D-F94B-BF81-BD1260C85AF4}" type="pres">
      <dgm:prSet presAssocID="{C3A99364-E6C4-6B4E-937C-0F87F88771D7}" presName="tile3" presStyleLbl="node1" presStyleIdx="2" presStyleCnt="4"/>
      <dgm:spPr/>
      <dgm:t>
        <a:bodyPr/>
        <a:lstStyle/>
        <a:p>
          <a:endParaRPr lang="en-US"/>
        </a:p>
      </dgm:t>
    </dgm:pt>
    <dgm:pt modelId="{3C46F365-F701-FD40-929A-0CDBEC7AA13C}" type="pres">
      <dgm:prSet presAssocID="{C3A99364-E6C4-6B4E-937C-0F87F88771D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4415C-5742-194A-8085-0D355CAC00E3}" type="pres">
      <dgm:prSet presAssocID="{C3A99364-E6C4-6B4E-937C-0F87F88771D7}" presName="tile4" presStyleLbl="node1" presStyleIdx="3" presStyleCnt="4"/>
      <dgm:spPr/>
      <dgm:t>
        <a:bodyPr/>
        <a:lstStyle/>
        <a:p>
          <a:endParaRPr lang="en-US"/>
        </a:p>
      </dgm:t>
    </dgm:pt>
    <dgm:pt modelId="{209145EF-4886-6B47-8D61-E09FEE62B603}" type="pres">
      <dgm:prSet presAssocID="{C3A99364-E6C4-6B4E-937C-0F87F88771D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F9A7A-4C76-2C4B-85EA-E462247F9BE1}" type="pres">
      <dgm:prSet presAssocID="{C3A99364-E6C4-6B4E-937C-0F87F88771D7}" presName="centerTile" presStyleLbl="fgShp" presStyleIdx="0" presStyleCnt="1" custScaleX="78889" custScaleY="74108" custLinFactNeighborX="-1296" custLinFactNeighborY="-538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D157298-5D35-5149-B76B-419A4C825E6D}" type="presOf" srcId="{44437E66-0327-BC46-B14F-8212A6A07CA0}" destId="{35C2EF39-9C55-6F40-B6F6-5864419D98E4}" srcOrd="0" destOrd="0" presId="urn:microsoft.com/office/officeart/2005/8/layout/matrix1"/>
    <dgm:cxn modelId="{2AA7CD51-A8E1-0F49-B807-C372C8C885CB}" srcId="{2B248FCB-DC57-6946-969B-8D011452BDC9}" destId="{1CF6CCC0-D5DF-1D49-AB99-6C72AE8F024F}" srcOrd="2" destOrd="0" parTransId="{2E59CE7F-C959-F943-8BB9-52CBE5E35A4C}" sibTransId="{D29072C7-FFAD-4C4B-B8A1-C11C90D27111}"/>
    <dgm:cxn modelId="{5B65A814-EA84-1E4D-B2E8-68A01C0FEA13}" srcId="{C3A99364-E6C4-6B4E-937C-0F87F88771D7}" destId="{2B248FCB-DC57-6946-969B-8D011452BDC9}" srcOrd="0" destOrd="0" parTransId="{640A3535-4BB1-7E40-8C25-2DE43CAE613B}" sibTransId="{64FE6EE1-9A0A-F24F-BE8E-633405283E83}"/>
    <dgm:cxn modelId="{29606DFE-9940-1540-AF39-6997E0F73C07}" type="presOf" srcId="{BB8E87DB-C912-B445-B4EF-445C15FC4D84}" destId="{44D128DE-F6A4-EA4F-AC3E-82C684D984EC}" srcOrd="0" destOrd="0" presId="urn:microsoft.com/office/officeart/2005/8/layout/matrix1"/>
    <dgm:cxn modelId="{321EDC55-4EEB-C54E-A15F-3AF09F421E1E}" type="presOf" srcId="{2B248FCB-DC57-6946-969B-8D011452BDC9}" destId="{F98F9A7A-4C76-2C4B-85EA-E462247F9BE1}" srcOrd="0" destOrd="0" presId="urn:microsoft.com/office/officeart/2005/8/layout/matrix1"/>
    <dgm:cxn modelId="{04E20F1E-E887-C146-B6B5-FE65FCB6BDC0}" type="presOf" srcId="{44437E66-0327-BC46-B14F-8212A6A07CA0}" destId="{C4F60A9E-E122-5D40-9414-6FB23B320B5D}" srcOrd="1" destOrd="0" presId="urn:microsoft.com/office/officeart/2005/8/layout/matrix1"/>
    <dgm:cxn modelId="{5395D0F4-895C-8446-83EE-6BB9205A9714}" srcId="{2B248FCB-DC57-6946-969B-8D011452BDC9}" destId="{BB8E87DB-C912-B445-B4EF-445C15FC4D84}" srcOrd="0" destOrd="0" parTransId="{69FCDC1F-D5BF-FE4E-894A-F7B5CE27CD5D}" sibTransId="{D8510E53-D7A9-8D47-9EAB-E71007594EE6}"/>
    <dgm:cxn modelId="{87A03836-E777-FD41-BCB7-8F058F6ACDA3}" type="presOf" srcId="{BB8E87DB-C912-B445-B4EF-445C15FC4D84}" destId="{7A0759C0-8EEF-CC47-A606-7BF923DCF3FE}" srcOrd="1" destOrd="0" presId="urn:microsoft.com/office/officeart/2005/8/layout/matrix1"/>
    <dgm:cxn modelId="{DBA07D31-1AB1-714A-913A-3DCE2286CF86}" srcId="{2B248FCB-DC57-6946-969B-8D011452BDC9}" destId="{EF29B2C3-7FA1-8C4F-A182-AD77BB5DA2A9}" srcOrd="3" destOrd="0" parTransId="{DB7571FE-B3E8-0C4B-A243-924BFAEA8E59}" sibTransId="{780B8C9C-06AD-6941-ACBD-B9C5CD8F730E}"/>
    <dgm:cxn modelId="{830E32FD-E53C-F54F-BBE8-FF7025910974}" type="presOf" srcId="{EF29B2C3-7FA1-8C4F-A182-AD77BB5DA2A9}" destId="{AA74415C-5742-194A-8085-0D355CAC00E3}" srcOrd="0" destOrd="0" presId="urn:microsoft.com/office/officeart/2005/8/layout/matrix1"/>
    <dgm:cxn modelId="{6D7C83EC-C0E9-424E-979B-2CFF51E29003}" type="presOf" srcId="{EF29B2C3-7FA1-8C4F-A182-AD77BB5DA2A9}" destId="{209145EF-4886-6B47-8D61-E09FEE62B603}" srcOrd="1" destOrd="0" presId="urn:microsoft.com/office/officeart/2005/8/layout/matrix1"/>
    <dgm:cxn modelId="{2B1F004D-D2C3-D24B-88DE-7A65DD6B5FBB}" type="presOf" srcId="{1CF6CCC0-D5DF-1D49-AB99-6C72AE8F024F}" destId="{3C46F365-F701-FD40-929A-0CDBEC7AA13C}" srcOrd="1" destOrd="0" presId="urn:microsoft.com/office/officeart/2005/8/layout/matrix1"/>
    <dgm:cxn modelId="{6AB5BE14-E3E8-3949-BEC6-6905887145ED}" srcId="{2B248FCB-DC57-6946-969B-8D011452BDC9}" destId="{44437E66-0327-BC46-B14F-8212A6A07CA0}" srcOrd="1" destOrd="0" parTransId="{6F2A88F7-F02F-EA48-8154-E27047F118B2}" sibTransId="{717B8AFE-E97E-9240-8BA1-F745E1F7D021}"/>
    <dgm:cxn modelId="{2ED90192-FDF0-5E4E-9138-BB816CAC7B01}" type="presOf" srcId="{1CF6CCC0-D5DF-1D49-AB99-6C72AE8F024F}" destId="{8D049ADD-BB1D-F94B-BF81-BD1260C85AF4}" srcOrd="0" destOrd="0" presId="urn:microsoft.com/office/officeart/2005/8/layout/matrix1"/>
    <dgm:cxn modelId="{087F3FC5-6136-3142-9E4D-EBC4A9E1CF2D}" type="presOf" srcId="{C3A99364-E6C4-6B4E-937C-0F87F88771D7}" destId="{E660B7FC-0A1C-374A-8355-D31E04A5445C}" srcOrd="0" destOrd="0" presId="urn:microsoft.com/office/officeart/2005/8/layout/matrix1"/>
    <dgm:cxn modelId="{4D4D87BB-DE05-7845-BEF2-1B9E279011D4}" type="presParOf" srcId="{E660B7FC-0A1C-374A-8355-D31E04A5445C}" destId="{4091E3AD-A290-9742-8D74-D0B90E207689}" srcOrd="0" destOrd="0" presId="urn:microsoft.com/office/officeart/2005/8/layout/matrix1"/>
    <dgm:cxn modelId="{E17F19AA-2387-424A-A7D3-B458EFBAF85D}" type="presParOf" srcId="{4091E3AD-A290-9742-8D74-D0B90E207689}" destId="{44D128DE-F6A4-EA4F-AC3E-82C684D984EC}" srcOrd="0" destOrd="0" presId="urn:microsoft.com/office/officeart/2005/8/layout/matrix1"/>
    <dgm:cxn modelId="{9FA44319-3FF1-7543-84E7-83F92306AAD9}" type="presParOf" srcId="{4091E3AD-A290-9742-8D74-D0B90E207689}" destId="{7A0759C0-8EEF-CC47-A606-7BF923DCF3FE}" srcOrd="1" destOrd="0" presId="urn:microsoft.com/office/officeart/2005/8/layout/matrix1"/>
    <dgm:cxn modelId="{D8D43A23-25BE-E84A-A480-0E53A7E195CC}" type="presParOf" srcId="{4091E3AD-A290-9742-8D74-D0B90E207689}" destId="{35C2EF39-9C55-6F40-B6F6-5864419D98E4}" srcOrd="2" destOrd="0" presId="urn:microsoft.com/office/officeart/2005/8/layout/matrix1"/>
    <dgm:cxn modelId="{202F64BF-A74B-4E4E-8862-F007B4877B78}" type="presParOf" srcId="{4091E3AD-A290-9742-8D74-D0B90E207689}" destId="{C4F60A9E-E122-5D40-9414-6FB23B320B5D}" srcOrd="3" destOrd="0" presId="urn:microsoft.com/office/officeart/2005/8/layout/matrix1"/>
    <dgm:cxn modelId="{98166B03-2011-3248-AB29-D42728183D17}" type="presParOf" srcId="{4091E3AD-A290-9742-8D74-D0B90E207689}" destId="{8D049ADD-BB1D-F94B-BF81-BD1260C85AF4}" srcOrd="4" destOrd="0" presId="urn:microsoft.com/office/officeart/2005/8/layout/matrix1"/>
    <dgm:cxn modelId="{CDC7FEB3-7D59-8247-8C22-B204107DBE3C}" type="presParOf" srcId="{4091E3AD-A290-9742-8D74-D0B90E207689}" destId="{3C46F365-F701-FD40-929A-0CDBEC7AA13C}" srcOrd="5" destOrd="0" presId="urn:microsoft.com/office/officeart/2005/8/layout/matrix1"/>
    <dgm:cxn modelId="{D849CE01-E19B-B243-B34E-F23CA8550805}" type="presParOf" srcId="{4091E3AD-A290-9742-8D74-D0B90E207689}" destId="{AA74415C-5742-194A-8085-0D355CAC00E3}" srcOrd="6" destOrd="0" presId="urn:microsoft.com/office/officeart/2005/8/layout/matrix1"/>
    <dgm:cxn modelId="{1D32E68B-9EA2-B147-A0FE-0E9A734AA352}" type="presParOf" srcId="{4091E3AD-A290-9742-8D74-D0B90E207689}" destId="{209145EF-4886-6B47-8D61-E09FEE62B603}" srcOrd="7" destOrd="0" presId="urn:microsoft.com/office/officeart/2005/8/layout/matrix1"/>
    <dgm:cxn modelId="{9BD2544C-D5F6-084A-9592-6EA19AF00464}" type="presParOf" srcId="{E660B7FC-0A1C-374A-8355-D31E04A5445C}" destId="{F98F9A7A-4C76-2C4B-85EA-E462247F9BE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D557B-2A0C-774D-B0C9-D8E36A3D44DB}" type="datetimeFigureOut">
              <a:rPr lang="es-ES_tradnl" smtClean="0"/>
              <a:t>07/11/2016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29EE-DD25-A546-9D6E-F5F775421E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1850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31D04-63ED-104B-8CD6-93C97B79C7F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E2BCC-2145-EB4E-9295-0B6E6267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1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a brief overview of the State of the State regarding Oral Health</a:t>
            </a:r>
          </a:p>
          <a:p>
            <a:r>
              <a:rPr lang="en-US" smtClean="0"/>
              <a:t>Because underserved populations depend</a:t>
            </a:r>
            <a:r>
              <a:rPr lang="en-US" baseline="0" smtClean="0"/>
              <a:t> on </a:t>
            </a:r>
            <a:r>
              <a:rPr lang="en-US" baseline="0" err="1" smtClean="0"/>
              <a:t>Medi</a:t>
            </a:r>
            <a:r>
              <a:rPr lang="en-US" baseline="0" smtClean="0"/>
              <a:t>-Cal for their coverage, a few slides will emphasize some facts about the State’s Medicaid insurance program (</a:t>
            </a:r>
            <a:r>
              <a:rPr lang="en-US" baseline="0" err="1" smtClean="0"/>
              <a:t>Medi</a:t>
            </a:r>
            <a:r>
              <a:rPr lang="en-US" baseline="0" smtClean="0"/>
              <a:t>-Cal)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2BCC-2145-EB4E-9295-0B6E62674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First let’s take a look at dental coverage for Californians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2BCC-2145-EB4E-9295-0B6E626748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vive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sobremanera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efecto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circunstancias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pobreza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escolarización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inseguridad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alimentaria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social, la mala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vivienda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higiene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años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calificación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laboral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determinantes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buena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parte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desigualdades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tanto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distintos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países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 lo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habitantes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2000" smtClean="0"/>
          </a:p>
          <a:p>
            <a:r>
              <a:rPr lang="en-US" sz="2000" smtClean="0"/>
              <a:t>10%: </a:t>
            </a:r>
            <a:r>
              <a:rPr lang="en-US" sz="2000" err="1" smtClean="0"/>
              <a:t>Factores</a:t>
            </a:r>
            <a:r>
              <a:rPr lang="en-US" sz="2000" smtClean="0"/>
              <a:t> </a:t>
            </a:r>
            <a:r>
              <a:rPr lang="en-US" sz="2000" err="1" smtClean="0"/>
              <a:t>ambientales</a:t>
            </a:r>
            <a:r>
              <a:rPr lang="en-US" sz="2000" smtClean="0"/>
              <a:t>: </a:t>
            </a:r>
            <a:r>
              <a:rPr lang="en-US" sz="2000" err="1" smtClean="0"/>
              <a:t>Calidad</a:t>
            </a:r>
            <a:r>
              <a:rPr lang="en-US" sz="2000" smtClean="0"/>
              <a:t> </a:t>
            </a:r>
            <a:r>
              <a:rPr lang="en-US" sz="2000" err="1" smtClean="0"/>
              <a:t>ambiental</a:t>
            </a:r>
            <a:r>
              <a:rPr lang="en-US" sz="2000" smtClean="0"/>
              <a:t>, </a:t>
            </a:r>
            <a:r>
              <a:rPr lang="en-US" sz="2000" err="1" smtClean="0"/>
              <a:t>ambiente</a:t>
            </a:r>
            <a:r>
              <a:rPr lang="en-US" sz="2000" baseline="0" smtClean="0"/>
              <a:t> </a:t>
            </a:r>
            <a:r>
              <a:rPr lang="en-US" sz="2000" baseline="0" err="1" smtClean="0"/>
              <a:t>construido</a:t>
            </a:r>
            <a:r>
              <a:rPr lang="en-US" sz="2000" baseline="0" smtClean="0"/>
              <a:t> </a:t>
            </a:r>
            <a:r>
              <a:rPr lang="en-US" sz="2000" b="1" smtClean="0">
                <a:solidFill>
                  <a:srgbClr val="FF0000"/>
                </a:solidFill>
              </a:rPr>
              <a:t>(Agua </a:t>
            </a:r>
            <a:r>
              <a:rPr lang="en-US" sz="2000" b="1" err="1" smtClean="0">
                <a:solidFill>
                  <a:srgbClr val="FF0000"/>
                </a:solidFill>
              </a:rPr>
              <a:t>Fluoridada</a:t>
            </a:r>
            <a:r>
              <a:rPr lang="en-US" sz="2000" b="1" smtClean="0">
                <a:solidFill>
                  <a:srgbClr val="FF0000"/>
                </a:solidFill>
              </a:rPr>
              <a:t>)</a:t>
            </a:r>
          </a:p>
          <a:p>
            <a:endParaRPr lang="en-US" sz="2000" smtClean="0"/>
          </a:p>
          <a:p>
            <a:r>
              <a:rPr lang="en-US" sz="2000" smtClean="0"/>
              <a:t>20% </a:t>
            </a:r>
            <a:r>
              <a:rPr lang="en-US" sz="2000" err="1" smtClean="0"/>
              <a:t>Acceso</a:t>
            </a:r>
            <a:r>
              <a:rPr lang="en-US" sz="2000" smtClean="0"/>
              <a:t> a y </a:t>
            </a:r>
            <a:r>
              <a:rPr lang="en-US" sz="2000" err="1" smtClean="0"/>
              <a:t>calidad</a:t>
            </a:r>
            <a:r>
              <a:rPr lang="en-US" sz="2000" smtClean="0"/>
              <a:t> de los</a:t>
            </a:r>
            <a:r>
              <a:rPr lang="en-US" sz="2000" baseline="0" smtClean="0"/>
              <a:t> </a:t>
            </a:r>
            <a:r>
              <a:rPr lang="en-US" sz="2000" baseline="0" err="1" smtClean="0"/>
              <a:t>servicios</a:t>
            </a:r>
            <a:r>
              <a:rPr lang="en-US" sz="2000" baseline="0" smtClean="0"/>
              <a:t> de </a:t>
            </a:r>
            <a:r>
              <a:rPr lang="en-US" sz="2000" baseline="0" err="1" smtClean="0"/>
              <a:t>salud</a:t>
            </a:r>
            <a:r>
              <a:rPr lang="en-US" sz="2000" baseline="0" smtClean="0"/>
              <a:t> </a:t>
            </a:r>
            <a:r>
              <a:rPr lang="en-US" sz="2000" b="1" baseline="0" smtClean="0"/>
              <a:t>(</a:t>
            </a:r>
            <a:r>
              <a:rPr lang="en-US" sz="2000" b="1" baseline="0" err="1" smtClean="0"/>
              <a:t>Infrastructura</a:t>
            </a:r>
            <a:r>
              <a:rPr lang="en-US" sz="2000" b="1" baseline="0" smtClean="0"/>
              <a:t>, </a:t>
            </a:r>
            <a:r>
              <a:rPr lang="en-US" sz="2000" b="1" baseline="0" err="1" smtClean="0"/>
              <a:t>clinicas</a:t>
            </a:r>
            <a:r>
              <a:rPr lang="en-US" sz="2000" b="1" baseline="0" smtClean="0"/>
              <a:t>, personal </a:t>
            </a:r>
            <a:r>
              <a:rPr lang="en-US" sz="2000" b="1" baseline="0" err="1" smtClean="0"/>
              <a:t>califorcado</a:t>
            </a:r>
            <a:r>
              <a:rPr lang="en-US" sz="2000" b="1" baseline="0" smtClean="0"/>
              <a:t>, </a:t>
            </a:r>
            <a:r>
              <a:rPr lang="en-US" sz="2000" b="1" baseline="0" err="1" smtClean="0"/>
              <a:t>etc</a:t>
            </a:r>
            <a:r>
              <a:rPr lang="en-US" sz="2000" b="1" baseline="0" smtClean="0"/>
              <a:t>)</a:t>
            </a:r>
          </a:p>
          <a:p>
            <a:endParaRPr lang="en-US" sz="2000" baseline="0" smtClean="0"/>
          </a:p>
          <a:p>
            <a:r>
              <a:rPr lang="en-US" sz="2000" baseline="0" smtClean="0"/>
              <a:t>30% </a:t>
            </a:r>
            <a:r>
              <a:rPr lang="en-US" sz="2000" baseline="0" err="1" smtClean="0"/>
              <a:t>Habitos</a:t>
            </a:r>
            <a:r>
              <a:rPr lang="en-US" sz="2000" baseline="0" smtClean="0"/>
              <a:t> de </a:t>
            </a:r>
            <a:r>
              <a:rPr lang="en-US" sz="2000" baseline="0" err="1" smtClean="0"/>
              <a:t>Salud</a:t>
            </a:r>
            <a:r>
              <a:rPr lang="en-US" sz="2000" baseline="0" smtClean="0"/>
              <a:t>: </a:t>
            </a:r>
            <a:r>
              <a:rPr lang="en-US" sz="2000" baseline="0" err="1" smtClean="0"/>
              <a:t>Tobaquismo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dieta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exercisios</a:t>
            </a:r>
            <a:r>
              <a:rPr lang="en-US" sz="2000" baseline="0" smtClean="0"/>
              <a:t>, </a:t>
            </a:r>
            <a:r>
              <a:rPr lang="en-US" sz="2000" b="1" baseline="0" smtClean="0"/>
              <a:t>tooth brushing and flossing , </a:t>
            </a:r>
            <a:r>
              <a:rPr lang="en-US" sz="2000" b="1" baseline="0" err="1" smtClean="0"/>
              <a:t>Busqueda</a:t>
            </a:r>
            <a:r>
              <a:rPr lang="en-US" sz="2000" b="1" baseline="0" smtClean="0"/>
              <a:t>/</a:t>
            </a:r>
            <a:r>
              <a:rPr lang="en-US" sz="2000" b="1" baseline="0" err="1" smtClean="0"/>
              <a:t>demanda</a:t>
            </a:r>
            <a:r>
              <a:rPr lang="en-US" sz="2000" b="1" baseline="0" smtClean="0"/>
              <a:t> de </a:t>
            </a:r>
            <a:r>
              <a:rPr lang="en-US" sz="2000" b="1" baseline="0" err="1" smtClean="0"/>
              <a:t>servicos</a:t>
            </a:r>
            <a:r>
              <a:rPr lang="en-US" sz="2000" b="1" baseline="0" smtClean="0"/>
              <a:t> de </a:t>
            </a:r>
            <a:r>
              <a:rPr lang="en-US" sz="2000" b="1" baseline="0" err="1" smtClean="0"/>
              <a:t>prevencion</a:t>
            </a:r>
            <a:endParaRPr lang="en-US" sz="2000" b="1" baseline="0" smtClean="0"/>
          </a:p>
          <a:p>
            <a:endParaRPr lang="en-US" sz="2000" baseline="0" smtClean="0"/>
          </a:p>
          <a:p>
            <a:r>
              <a:rPr lang="en-US" sz="2000" baseline="0" smtClean="0"/>
              <a:t>40%: </a:t>
            </a:r>
            <a:r>
              <a:rPr lang="en-US" sz="2000" baseline="0" err="1" smtClean="0"/>
              <a:t>Factores</a:t>
            </a:r>
            <a:r>
              <a:rPr lang="en-US" sz="2000" baseline="0" smtClean="0"/>
              <a:t> </a:t>
            </a:r>
            <a:r>
              <a:rPr lang="en-US" sz="2000" baseline="0" err="1" smtClean="0"/>
              <a:t>Socioeconomicos</a:t>
            </a:r>
            <a:r>
              <a:rPr lang="en-US" sz="2000" baseline="0" smtClean="0"/>
              <a:t>: </a:t>
            </a:r>
            <a:r>
              <a:rPr lang="en-US" sz="2000" baseline="0" err="1" smtClean="0"/>
              <a:t>Educacion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ingresos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empleo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seguridad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Soporte</a:t>
            </a:r>
            <a:r>
              <a:rPr lang="en-US" sz="2000" baseline="0" smtClean="0"/>
              <a:t> social y </a:t>
            </a:r>
            <a:r>
              <a:rPr lang="en-US" sz="2000" baseline="0" err="1" smtClean="0"/>
              <a:t>Familia</a:t>
            </a:r>
            <a:r>
              <a:rPr lang="en-US" sz="2000" baseline="0" smtClean="0"/>
              <a:t>, </a:t>
            </a:r>
            <a:r>
              <a:rPr lang="en-US" sz="2000" b="1" baseline="0" smtClean="0"/>
              <a:t>INSURANCE COVERAGE, affordability of tooth brushes, paste and floss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mejorar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poblaciones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fomentar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sanitaria se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precisan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tengan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cuenta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equitativos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dejen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tener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importancia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reconocerse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parte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imprescindibles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abatir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inequidades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2BCC-2145-EB4E-9295-0B6E626748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vive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sobremanera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efecto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circunstancias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pobreza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escolarización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inseguridad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alimentaria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social, la mala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vivienda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higiene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años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calificación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laboral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determinantes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buena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parte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desigualdades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tanto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distintos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países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 lo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habitantes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2000" smtClean="0"/>
          </a:p>
          <a:p>
            <a:r>
              <a:rPr lang="en-US" sz="2000" smtClean="0"/>
              <a:t>10%: </a:t>
            </a:r>
            <a:r>
              <a:rPr lang="en-US" sz="2000" err="1" smtClean="0"/>
              <a:t>Factores</a:t>
            </a:r>
            <a:r>
              <a:rPr lang="en-US" sz="2000" smtClean="0"/>
              <a:t> </a:t>
            </a:r>
            <a:r>
              <a:rPr lang="en-US" sz="2000" err="1" smtClean="0"/>
              <a:t>ambientales</a:t>
            </a:r>
            <a:r>
              <a:rPr lang="en-US" sz="2000" smtClean="0"/>
              <a:t>: </a:t>
            </a:r>
            <a:r>
              <a:rPr lang="en-US" sz="2000" err="1" smtClean="0"/>
              <a:t>Calidad</a:t>
            </a:r>
            <a:r>
              <a:rPr lang="en-US" sz="2000" smtClean="0"/>
              <a:t> </a:t>
            </a:r>
            <a:r>
              <a:rPr lang="en-US" sz="2000" err="1" smtClean="0"/>
              <a:t>ambiental</a:t>
            </a:r>
            <a:r>
              <a:rPr lang="en-US" sz="2000" smtClean="0"/>
              <a:t>, </a:t>
            </a:r>
            <a:r>
              <a:rPr lang="en-US" sz="2000" err="1" smtClean="0"/>
              <a:t>ambiente</a:t>
            </a:r>
            <a:r>
              <a:rPr lang="en-US" sz="2000" baseline="0" smtClean="0"/>
              <a:t> </a:t>
            </a:r>
            <a:r>
              <a:rPr lang="en-US" sz="2000" baseline="0" err="1" smtClean="0"/>
              <a:t>construido</a:t>
            </a:r>
            <a:r>
              <a:rPr lang="en-US" sz="2000" baseline="0" smtClean="0"/>
              <a:t> </a:t>
            </a:r>
            <a:r>
              <a:rPr lang="en-US" sz="2000" b="1" smtClean="0">
                <a:solidFill>
                  <a:srgbClr val="FF0000"/>
                </a:solidFill>
              </a:rPr>
              <a:t>(Agua </a:t>
            </a:r>
            <a:r>
              <a:rPr lang="en-US" sz="2000" b="1" err="1" smtClean="0">
                <a:solidFill>
                  <a:srgbClr val="FF0000"/>
                </a:solidFill>
              </a:rPr>
              <a:t>Fluoridada</a:t>
            </a:r>
            <a:r>
              <a:rPr lang="en-US" sz="2000" b="1" smtClean="0">
                <a:solidFill>
                  <a:srgbClr val="FF0000"/>
                </a:solidFill>
              </a:rPr>
              <a:t>)</a:t>
            </a:r>
          </a:p>
          <a:p>
            <a:endParaRPr lang="en-US" sz="2000" smtClean="0"/>
          </a:p>
          <a:p>
            <a:r>
              <a:rPr lang="en-US" sz="2000" smtClean="0"/>
              <a:t>20% </a:t>
            </a:r>
            <a:r>
              <a:rPr lang="en-US" sz="2000" err="1" smtClean="0"/>
              <a:t>Acceso</a:t>
            </a:r>
            <a:r>
              <a:rPr lang="en-US" sz="2000" smtClean="0"/>
              <a:t> a y </a:t>
            </a:r>
            <a:r>
              <a:rPr lang="en-US" sz="2000" err="1" smtClean="0"/>
              <a:t>calidad</a:t>
            </a:r>
            <a:r>
              <a:rPr lang="en-US" sz="2000" smtClean="0"/>
              <a:t> de los</a:t>
            </a:r>
            <a:r>
              <a:rPr lang="en-US" sz="2000" baseline="0" smtClean="0"/>
              <a:t> </a:t>
            </a:r>
            <a:r>
              <a:rPr lang="en-US" sz="2000" baseline="0" err="1" smtClean="0"/>
              <a:t>servicios</a:t>
            </a:r>
            <a:r>
              <a:rPr lang="en-US" sz="2000" baseline="0" smtClean="0"/>
              <a:t> de </a:t>
            </a:r>
            <a:r>
              <a:rPr lang="en-US" sz="2000" baseline="0" err="1" smtClean="0"/>
              <a:t>salud</a:t>
            </a:r>
            <a:r>
              <a:rPr lang="en-US" sz="2000" baseline="0" smtClean="0"/>
              <a:t> </a:t>
            </a:r>
            <a:r>
              <a:rPr lang="en-US" sz="2000" b="1" baseline="0" smtClean="0"/>
              <a:t>(</a:t>
            </a:r>
            <a:r>
              <a:rPr lang="en-US" sz="2000" b="1" baseline="0" err="1" smtClean="0"/>
              <a:t>Infrastructura</a:t>
            </a:r>
            <a:r>
              <a:rPr lang="en-US" sz="2000" b="1" baseline="0" smtClean="0"/>
              <a:t>, </a:t>
            </a:r>
            <a:r>
              <a:rPr lang="en-US" sz="2000" b="1" baseline="0" err="1" smtClean="0"/>
              <a:t>clinicas</a:t>
            </a:r>
            <a:r>
              <a:rPr lang="en-US" sz="2000" b="1" baseline="0" smtClean="0"/>
              <a:t>, personal </a:t>
            </a:r>
            <a:r>
              <a:rPr lang="en-US" sz="2000" b="1" baseline="0" err="1" smtClean="0"/>
              <a:t>califorcado</a:t>
            </a:r>
            <a:r>
              <a:rPr lang="en-US" sz="2000" b="1" baseline="0" smtClean="0"/>
              <a:t>, </a:t>
            </a:r>
            <a:r>
              <a:rPr lang="en-US" sz="2000" b="1" baseline="0" err="1" smtClean="0"/>
              <a:t>etc</a:t>
            </a:r>
            <a:r>
              <a:rPr lang="en-US" sz="2000" b="1" baseline="0" smtClean="0"/>
              <a:t>)</a:t>
            </a:r>
          </a:p>
          <a:p>
            <a:endParaRPr lang="en-US" sz="2000" baseline="0" smtClean="0"/>
          </a:p>
          <a:p>
            <a:r>
              <a:rPr lang="en-US" sz="2000" baseline="0" smtClean="0"/>
              <a:t>30% </a:t>
            </a:r>
            <a:r>
              <a:rPr lang="en-US" sz="2000" baseline="0" err="1" smtClean="0"/>
              <a:t>Habitos</a:t>
            </a:r>
            <a:r>
              <a:rPr lang="en-US" sz="2000" baseline="0" smtClean="0"/>
              <a:t> de </a:t>
            </a:r>
            <a:r>
              <a:rPr lang="en-US" sz="2000" baseline="0" err="1" smtClean="0"/>
              <a:t>Salud</a:t>
            </a:r>
            <a:r>
              <a:rPr lang="en-US" sz="2000" baseline="0" smtClean="0"/>
              <a:t>: </a:t>
            </a:r>
            <a:r>
              <a:rPr lang="en-US" sz="2000" baseline="0" err="1" smtClean="0"/>
              <a:t>Tobaquismo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dieta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exercisios</a:t>
            </a:r>
            <a:r>
              <a:rPr lang="en-US" sz="2000" baseline="0" smtClean="0"/>
              <a:t>, </a:t>
            </a:r>
            <a:r>
              <a:rPr lang="en-US" sz="2000" b="1" baseline="0" smtClean="0"/>
              <a:t>tooth brushing and flossing , </a:t>
            </a:r>
            <a:r>
              <a:rPr lang="en-US" sz="2000" b="1" baseline="0" err="1" smtClean="0"/>
              <a:t>Busqueda</a:t>
            </a:r>
            <a:r>
              <a:rPr lang="en-US" sz="2000" b="1" baseline="0" smtClean="0"/>
              <a:t>/</a:t>
            </a:r>
            <a:r>
              <a:rPr lang="en-US" sz="2000" b="1" baseline="0" err="1" smtClean="0"/>
              <a:t>demanda</a:t>
            </a:r>
            <a:r>
              <a:rPr lang="en-US" sz="2000" b="1" baseline="0" smtClean="0"/>
              <a:t> de </a:t>
            </a:r>
            <a:r>
              <a:rPr lang="en-US" sz="2000" b="1" baseline="0" err="1" smtClean="0"/>
              <a:t>servicos</a:t>
            </a:r>
            <a:r>
              <a:rPr lang="en-US" sz="2000" b="1" baseline="0" smtClean="0"/>
              <a:t> de </a:t>
            </a:r>
            <a:r>
              <a:rPr lang="en-US" sz="2000" b="1" baseline="0" err="1" smtClean="0"/>
              <a:t>prevencion</a:t>
            </a:r>
            <a:endParaRPr lang="en-US" sz="2000" b="1" baseline="0" smtClean="0"/>
          </a:p>
          <a:p>
            <a:endParaRPr lang="en-US" sz="2000" baseline="0" smtClean="0"/>
          </a:p>
          <a:p>
            <a:r>
              <a:rPr lang="en-US" sz="2000" baseline="0" smtClean="0"/>
              <a:t>40%: </a:t>
            </a:r>
            <a:r>
              <a:rPr lang="en-US" sz="2000" baseline="0" err="1" smtClean="0"/>
              <a:t>Factores</a:t>
            </a:r>
            <a:r>
              <a:rPr lang="en-US" sz="2000" baseline="0" smtClean="0"/>
              <a:t> </a:t>
            </a:r>
            <a:r>
              <a:rPr lang="en-US" sz="2000" baseline="0" err="1" smtClean="0"/>
              <a:t>Socioeconomicos</a:t>
            </a:r>
            <a:r>
              <a:rPr lang="en-US" sz="2000" baseline="0" smtClean="0"/>
              <a:t>: </a:t>
            </a:r>
            <a:r>
              <a:rPr lang="en-US" sz="2000" baseline="0" err="1" smtClean="0"/>
              <a:t>Educacion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ingresos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empleo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seguridad</a:t>
            </a:r>
            <a:r>
              <a:rPr lang="en-US" sz="2000" baseline="0" smtClean="0"/>
              <a:t>, </a:t>
            </a:r>
            <a:r>
              <a:rPr lang="en-US" sz="2000" baseline="0" err="1" smtClean="0"/>
              <a:t>Soporte</a:t>
            </a:r>
            <a:r>
              <a:rPr lang="en-US" sz="2000" baseline="0" smtClean="0"/>
              <a:t> social y </a:t>
            </a:r>
            <a:r>
              <a:rPr lang="en-US" sz="2000" baseline="0" err="1" smtClean="0"/>
              <a:t>Familia</a:t>
            </a:r>
            <a:r>
              <a:rPr lang="en-US" sz="2000" baseline="0" smtClean="0"/>
              <a:t>, </a:t>
            </a:r>
            <a:r>
              <a:rPr lang="en-US" sz="2000" b="1" baseline="0" smtClean="0"/>
              <a:t>INSURANCE COVERAGE, affordability of tooth brushes, paste and floss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mejorar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poblaciones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mundo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fomentar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equidad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sanitaria se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precisan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tengan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cuenta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la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equitativos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dejen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tener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importancia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20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Pero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reconocerse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los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parte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imprescindibles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abatir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inequidades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20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2BCC-2145-EB4E-9295-0B6E626748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vive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persona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sobremanera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efecto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circunstancias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pobreza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escolarización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inseguridad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alimentaria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exclusión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discriminación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social, la mala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calidad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vivienda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condiciones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falta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higiene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los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años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escasa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calificación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laboral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constituyen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determinantes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buena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parte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desigualdades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tanto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 los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distintos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países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 lo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estado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mortalidad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habitantes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mtClean="0"/>
              <a:t>10%: Physical Environment: Environmental quality, built environment </a:t>
            </a:r>
            <a:r>
              <a:rPr lang="en-US" b="1" smtClean="0">
                <a:solidFill>
                  <a:srgbClr val="FF0000"/>
                </a:solidFill>
              </a:rPr>
              <a:t>(Fluoridated Water)</a:t>
            </a:r>
          </a:p>
          <a:p>
            <a:r>
              <a:rPr lang="en-US" smtClean="0"/>
              <a:t>20% Health Care Access to and Quality</a:t>
            </a:r>
            <a:r>
              <a:rPr lang="en-US" baseline="0" smtClean="0"/>
              <a:t> of Care </a:t>
            </a:r>
            <a:r>
              <a:rPr lang="en-US" b="1" baseline="0" smtClean="0"/>
              <a:t>(Infrastructure, clinics, qualifications, </a:t>
            </a:r>
            <a:r>
              <a:rPr lang="en-US" b="1" baseline="0" err="1" smtClean="0"/>
              <a:t>etc</a:t>
            </a:r>
            <a:r>
              <a:rPr lang="en-US" b="1" baseline="0" smtClean="0"/>
              <a:t>)</a:t>
            </a:r>
          </a:p>
          <a:p>
            <a:r>
              <a:rPr lang="en-US" baseline="0" smtClean="0"/>
              <a:t>30% Health Behaviors: Tobacco, diet, exercise, unsafe sex, </a:t>
            </a:r>
            <a:r>
              <a:rPr lang="en-US" b="1" baseline="0" smtClean="0"/>
              <a:t>tooth brushing and flossing , seeking preventive care</a:t>
            </a:r>
          </a:p>
          <a:p>
            <a:r>
              <a:rPr lang="en-US" baseline="0" smtClean="0"/>
              <a:t>40%: Socioeconomic Factors: Education, Income, Employment, Community Safety, Social Support, Family Support, </a:t>
            </a:r>
            <a:r>
              <a:rPr lang="en-US" b="1" baseline="0" smtClean="0"/>
              <a:t>INSURANCE COVERAGE, affordability of tooth brushes, paste and floss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mejorar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poblaciones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mundo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fomentar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equidad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sanitaria se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precisan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tengan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cuenta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influyen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la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los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equitativos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dejen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tener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importancia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Pero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reconocerse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los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parte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misma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ellos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nuevas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estrategias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imprescindibles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abatir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inequidades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2BCC-2145-EB4E-9295-0B6E626748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fororalhealth.org/" TargetMode="External"/><Relationship Id="rId2" Type="http://schemas.openxmlformats.org/officeDocument/2006/relationships/hyperlink" Target="mailto:cbarzaga@tc4oh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9398"/>
            <a:ext cx="7772400" cy="1869964"/>
          </a:xfrm>
        </p:spPr>
        <p:txBody>
          <a:bodyPr>
            <a:normAutofit/>
          </a:bodyPr>
          <a:lstStyle/>
          <a:p>
            <a:r>
              <a:rPr lang="en-US" dirty="0" err="1" smtClean="0"/>
              <a:t>Acceso</a:t>
            </a:r>
            <a:r>
              <a:rPr lang="en-US" dirty="0" smtClean="0"/>
              <a:t> a la la </a:t>
            </a:r>
            <a:r>
              <a:rPr lang="en-US" dirty="0" err="1" smtClean="0"/>
              <a:t>salud</a:t>
            </a:r>
            <a:r>
              <a:rPr lang="en-US" dirty="0" smtClean="0"/>
              <a:t> oral </a:t>
            </a:r>
            <a:r>
              <a:rPr lang="en-US" dirty="0" err="1" smtClean="0"/>
              <a:t>en</a:t>
            </a:r>
            <a:r>
              <a:rPr lang="en-US" dirty="0" smtClean="0"/>
              <a:t>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Vision y </a:t>
            </a:r>
            <a:r>
              <a:rPr lang="en-US" sz="4000" b="1" dirty="0" err="1" smtClean="0">
                <a:solidFill>
                  <a:schemeClr val="tx1"/>
                </a:solidFill>
              </a:rPr>
              <a:t>Compromiso</a:t>
            </a:r>
            <a:r>
              <a:rPr lang="en-US" sz="4000" b="1" dirty="0" smtClean="0">
                <a:solidFill>
                  <a:schemeClr val="tx1"/>
                </a:solidFill>
              </a:rPr>
              <a:t>  14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4000" b="1" dirty="0" smtClean="0">
                <a:solidFill>
                  <a:schemeClr val="tx1"/>
                </a:solidFill>
              </a:rPr>
              <a:t> Conference</a:t>
            </a:r>
            <a:r>
              <a:rPr lang="en-US" sz="4000" b="1" dirty="0">
                <a:solidFill>
                  <a:schemeClr val="tx1"/>
                </a:solidFill>
                <a:ea typeface="ヒラギノ角ゴ ProN W6" charset="0"/>
                <a:cs typeface="ヒラギノ角ゴ ProN W6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ea typeface="ヒラギノ角ゴ ProN W6" charset="0"/>
                <a:cs typeface="ヒラギノ角ゴ ProN W6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29 de </a:t>
            </a:r>
            <a:r>
              <a:rPr lang="en-US" sz="4000" b="1" dirty="0" err="1" smtClean="0">
                <a:solidFill>
                  <a:schemeClr val="tx1"/>
                </a:solidFill>
              </a:rPr>
              <a:t>Octubre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chemeClr val="tx1"/>
                </a:solidFill>
              </a:rPr>
              <a:t>2016</a:t>
            </a:r>
            <a:r>
              <a:rPr lang="en-US" sz="4000" b="1" dirty="0">
                <a:solidFill>
                  <a:schemeClr val="tx1"/>
                </a:solidFill>
                <a:ea typeface="ヒラギノ角ゴ ProN W6" charset="0"/>
                <a:cs typeface="ヒラギノ角ゴ ProN W6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ea typeface="ヒラギノ角ゴ ProN W6" charset="0"/>
                <a:cs typeface="ヒラギノ角ゴ ProN W6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Ontario, </a:t>
            </a:r>
            <a:r>
              <a:rPr lang="en-US" sz="4000" b="1" dirty="0">
                <a:solidFill>
                  <a:schemeClr val="tx1"/>
                </a:solidFill>
              </a:rPr>
              <a:t>CA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20" y="439560"/>
            <a:ext cx="32805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08818"/>
            <a:ext cx="9144000" cy="86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err="1" smtClean="0"/>
              <a:t>Determinantes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Sociales</a:t>
            </a:r>
            <a:r>
              <a:rPr lang="en-US" dirty="0" smtClean="0"/>
              <a:t> de la </a:t>
            </a:r>
            <a:r>
              <a:rPr lang="en-US" dirty="0" err="1" smtClean="0"/>
              <a:t>Salud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5" y="207031"/>
            <a:ext cx="8738811" cy="1143000"/>
          </a:xfrm>
        </p:spPr>
        <p:txBody>
          <a:bodyPr>
            <a:normAutofit fontScale="90000"/>
          </a:bodyPr>
          <a:lstStyle/>
          <a:p>
            <a:r>
              <a:rPr lang="en-US" err="1" smtClean="0"/>
              <a:t>Determinantes</a:t>
            </a:r>
            <a:r>
              <a:rPr lang="en-US" smtClean="0"/>
              <a:t> </a:t>
            </a:r>
            <a:r>
              <a:rPr lang="en-US" err="1" smtClean="0"/>
              <a:t>Sociales</a:t>
            </a:r>
            <a:r>
              <a:rPr lang="en-US" smtClean="0"/>
              <a:t> de la </a:t>
            </a:r>
            <a:r>
              <a:rPr lang="en-US" err="1" smtClean="0"/>
              <a:t>Salud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781373"/>
              </p:ext>
            </p:extLst>
          </p:nvPr>
        </p:nvGraphicFramePr>
        <p:xfrm>
          <a:off x="170605" y="1173870"/>
          <a:ext cx="8738811" cy="546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56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5" y="207031"/>
            <a:ext cx="8738811" cy="1143000"/>
          </a:xfrm>
        </p:spPr>
        <p:txBody>
          <a:bodyPr>
            <a:normAutofit fontScale="90000"/>
          </a:bodyPr>
          <a:lstStyle/>
          <a:p>
            <a:r>
              <a:rPr lang="en-US" err="1" smtClean="0"/>
              <a:t>Determinantes</a:t>
            </a:r>
            <a:r>
              <a:rPr lang="en-US" smtClean="0"/>
              <a:t> </a:t>
            </a:r>
            <a:r>
              <a:rPr lang="en-US" err="1" smtClean="0"/>
              <a:t>Sociales</a:t>
            </a:r>
            <a:r>
              <a:rPr lang="en-US" smtClean="0"/>
              <a:t> de la </a:t>
            </a:r>
            <a:r>
              <a:rPr lang="en-US" err="1" smtClean="0"/>
              <a:t>Salud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857492"/>
              </p:ext>
            </p:extLst>
          </p:nvPr>
        </p:nvGraphicFramePr>
        <p:xfrm>
          <a:off x="170605" y="1173870"/>
          <a:ext cx="8738811" cy="546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85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Teoría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/>
              <a:t>Cambio</a:t>
            </a:r>
            <a:r>
              <a:rPr lang="en-US" dirty="0"/>
              <a:t> </a:t>
            </a:r>
          </a:p>
          <a:p>
            <a:r>
              <a:rPr lang="en-US" dirty="0" smtClean="0"/>
              <a:t>de </a:t>
            </a:r>
            <a:r>
              <a:rPr lang="en-US" dirty="0" err="1"/>
              <a:t>S</a:t>
            </a:r>
            <a:r>
              <a:rPr lang="en-US" dirty="0" err="1" smtClean="0"/>
              <a:t>istemas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1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5" y="457200"/>
            <a:ext cx="8738811" cy="1143000"/>
          </a:xfrm>
        </p:spPr>
        <p:txBody>
          <a:bodyPr>
            <a:normAutofit/>
          </a:bodyPr>
          <a:lstStyle/>
          <a:p>
            <a:r>
              <a:rPr lang="es-ES_tradnl" dirty="0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sistema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3394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99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/>
              <a:t>Conrado E. Barzaga, MD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/>
              <a:t>Center for Oral Health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/>
              <a:t>309 E. Second St. Pomona, CA 91766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>
                <a:hlinkClick r:id="rId2"/>
              </a:rPr>
              <a:t>cbarzaga@tc4oh.org</a:t>
            </a:r>
            <a:endParaRPr lang="en-US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>
                <a:hlinkClick r:id="rId3"/>
              </a:rPr>
              <a:t>www.centerfororalhealth.org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026" y="1600200"/>
            <a:ext cx="32805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6343</TotalTime>
  <Words>1021</Words>
  <Application>Microsoft Office PowerPoint</Application>
  <PresentationFormat>On-screen Show (4:3)</PresentationFormat>
  <Paragraphs>82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Twilight</vt:lpstr>
      <vt:lpstr>Acceso a la la salud oral en California</vt:lpstr>
      <vt:lpstr>PowerPoint Presentation</vt:lpstr>
      <vt:lpstr>Determinantes  Sociales de la Salud</vt:lpstr>
      <vt:lpstr>Determinantes Sociales de la Salud</vt:lpstr>
      <vt:lpstr>Determinantes Sociales de la Salud</vt:lpstr>
      <vt:lpstr>PowerPoint Presentation</vt:lpstr>
      <vt:lpstr>Cómo cambiar el sistema?</vt:lpstr>
      <vt:lpstr>Thank you</vt:lpstr>
    </vt:vector>
  </TitlesOfParts>
  <Company>Center for Oral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</dc:title>
  <dc:creator>Conrado Barzaga</dc:creator>
  <cp:lastModifiedBy>Balcazar, Gerry</cp:lastModifiedBy>
  <cp:revision>65</cp:revision>
  <cp:lastPrinted>2016-04-12T22:08:54Z</cp:lastPrinted>
  <dcterms:created xsi:type="dcterms:W3CDTF">2016-04-10T23:30:51Z</dcterms:created>
  <dcterms:modified xsi:type="dcterms:W3CDTF">2016-11-08T02:08:57Z</dcterms:modified>
</cp:coreProperties>
</file>